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Quattrocento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72">
          <p15:clr>
            <a:srgbClr val="A4A3A4"/>
          </p15:clr>
        </p15:guide>
        <p15:guide id="2" pos="288">
          <p15:clr>
            <a:srgbClr val="F26B43"/>
          </p15:clr>
        </p15:guide>
        <p15:guide id="3" orient="horz" pos="4056">
          <p15:clr>
            <a:srgbClr val="F26B43"/>
          </p15:clr>
        </p15:guide>
        <p15:guide id="4" orient="horz" pos="1488">
          <p15:clr>
            <a:srgbClr val="A4A3A4"/>
          </p15:clr>
        </p15:guide>
        <p15:guide id="5" pos="3816">
          <p15:clr>
            <a:srgbClr val="A4A3A4"/>
          </p15:clr>
        </p15:guide>
        <p15:guide id="6" pos="7416">
          <p15:clr>
            <a:srgbClr val="F26B43"/>
          </p15:clr>
        </p15:guide>
        <p15:guide id="7" orient="horz" pos="312">
          <p15:clr>
            <a:srgbClr val="F26B43"/>
          </p15:clr>
        </p15:guide>
        <p15:guide id="8" orient="horz" pos="2160">
          <p15:clr>
            <a:srgbClr val="A4A3A4"/>
          </p15:clr>
        </p15:guide>
        <p15:guide id="9" orient="horz" pos="2304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j85PQCz7L4zcDfv+JJPuQFs1XB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72" orient="horz"/>
        <p:guide pos="288"/>
        <p:guide pos="4056" orient="horz"/>
        <p:guide pos="1488" orient="horz"/>
        <p:guide pos="3816"/>
        <p:guide pos="7416"/>
        <p:guide pos="312" orient="horz"/>
        <p:guide pos="2160" orient="horz"/>
        <p:guide pos="23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attrocentoSans-regular.fntdata"/><Relationship Id="rId21" Type="http://schemas.openxmlformats.org/officeDocument/2006/relationships/slide" Target="slides/slide16.xml"/><Relationship Id="rId24" Type="http://schemas.openxmlformats.org/officeDocument/2006/relationships/font" Target="fonts/QuattrocentoSans-italic.fntdata"/><Relationship Id="rId23" Type="http://schemas.openxmlformats.org/officeDocument/2006/relationships/font" Target="fonts/Quattrocento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attrocento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f69b6e971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g2f69b6e971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00a400f4b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g300a400f4b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>
  <p:cSld name="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type="title"/>
          </p:nvPr>
        </p:nvSpPr>
        <p:spPr>
          <a:xfrm>
            <a:off x="457200" y="4517136"/>
            <a:ext cx="658155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sz="3600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/>
          <p:nvPr>
            <p:ph idx="2" type="pic"/>
          </p:nvPr>
        </p:nvSpPr>
        <p:spPr>
          <a:xfrm>
            <a:off x="10651524" y="13180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16"/>
          <p:cNvSpPr/>
          <p:nvPr/>
        </p:nvSpPr>
        <p:spPr>
          <a:xfrm>
            <a:off x="-313038" y="1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" name="Google Shape;18;p16"/>
          <p:cNvSpPr/>
          <p:nvPr/>
        </p:nvSpPr>
        <p:spPr>
          <a:xfrm>
            <a:off x="2388973" y="6013623"/>
            <a:ext cx="10099589" cy="844378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ción">
  <p:cSld name="Introducció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idx="1" type="body"/>
          </p:nvPr>
        </p:nvSpPr>
        <p:spPr>
          <a:xfrm>
            <a:off x="3247768" y="2240280"/>
            <a:ext cx="8359346" cy="4197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1" name="Google Shape;21;p17"/>
          <p:cNvSpPr txBox="1"/>
          <p:nvPr>
            <p:ph idx="2" type="body"/>
          </p:nvPr>
        </p:nvSpPr>
        <p:spPr>
          <a:xfrm>
            <a:off x="655649" y="4027932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2" name="Google Shape;22;p17"/>
          <p:cNvSpPr/>
          <p:nvPr>
            <p:ph idx="3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17"/>
          <p:cNvSpPr/>
          <p:nvPr/>
        </p:nvSpPr>
        <p:spPr>
          <a:xfrm>
            <a:off x="1935891" y="8303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" name="Google Shape;24;p17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ción de equilibrar la paleta">
  <p:cSld name="Acción de equilibrar la paleta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 cap="none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/>
          <p:nvPr>
            <p:ph idx="2" type="pic"/>
          </p:nvPr>
        </p:nvSpPr>
        <p:spPr>
          <a:xfrm>
            <a:off x="9407611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18"/>
          <p:cNvSpPr/>
          <p:nvPr>
            <p:ph idx="3" type="pic"/>
          </p:nvPr>
        </p:nvSpPr>
        <p:spPr>
          <a:xfrm>
            <a:off x="6899190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18"/>
          <p:cNvSpPr/>
          <p:nvPr>
            <p:ph idx="4" type="pic"/>
          </p:nvPr>
        </p:nvSpPr>
        <p:spPr>
          <a:xfrm>
            <a:off x="4390769" y="730779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4390769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1" name="Google Shape;31;p18"/>
          <p:cNvSpPr txBox="1"/>
          <p:nvPr>
            <p:ph idx="5" type="body"/>
          </p:nvPr>
        </p:nvSpPr>
        <p:spPr>
          <a:xfrm>
            <a:off x="6898632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2" name="Google Shape;32;p18"/>
          <p:cNvSpPr txBox="1"/>
          <p:nvPr>
            <p:ph idx="6" type="body"/>
          </p:nvPr>
        </p:nvSpPr>
        <p:spPr>
          <a:xfrm>
            <a:off x="9407332" y="3346408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3" name="Google Shape;33;p18"/>
          <p:cNvSpPr/>
          <p:nvPr>
            <p:ph idx="7" type="pic"/>
          </p:nvPr>
        </p:nvSpPr>
        <p:spPr>
          <a:xfrm>
            <a:off x="457199" y="5726070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Manantial">
  <p:cSld name="Paleta Manantial">
    <p:bg>
      <p:bgPr>
        <a:solidFill>
          <a:schemeClr val="l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/>
          <p:nvPr>
            <p:ph idx="2" type="pic"/>
          </p:nvPr>
        </p:nvSpPr>
        <p:spPr>
          <a:xfrm>
            <a:off x="9660926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9"/>
          <p:cNvSpPr/>
          <p:nvPr>
            <p:ph idx="3" type="pic"/>
          </p:nvPr>
        </p:nvSpPr>
        <p:spPr>
          <a:xfrm>
            <a:off x="6685007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9"/>
          <p:cNvSpPr/>
          <p:nvPr>
            <p:ph idx="4" type="pic"/>
          </p:nvPr>
        </p:nvSpPr>
        <p:spPr>
          <a:xfrm>
            <a:off x="733170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733170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9" name="Google Shape;39;p19"/>
          <p:cNvSpPr txBox="1"/>
          <p:nvPr>
            <p:ph idx="5" type="body"/>
          </p:nvPr>
        </p:nvSpPr>
        <p:spPr>
          <a:xfrm>
            <a:off x="3708530" y="4130849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0" name="Google Shape;40;p19"/>
          <p:cNvSpPr txBox="1"/>
          <p:nvPr>
            <p:ph idx="6" type="body"/>
          </p:nvPr>
        </p:nvSpPr>
        <p:spPr>
          <a:xfrm>
            <a:off x="9660926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1" name="Google Shape;41;p19"/>
          <p:cNvSpPr/>
          <p:nvPr>
            <p:ph idx="7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/>
          <p:nvPr/>
        </p:nvSpPr>
        <p:spPr>
          <a:xfrm>
            <a:off x="2026506" y="8302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3" name="Google Shape;43;p19"/>
          <p:cNvSpPr txBox="1"/>
          <p:nvPr/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4" name="Google Shape;44;p19"/>
          <p:cNvSpPr/>
          <p:nvPr>
            <p:ph idx="8" type="pic"/>
          </p:nvPr>
        </p:nvSpPr>
        <p:spPr>
          <a:xfrm>
            <a:off x="3709088" y="1513374"/>
            <a:ext cx="1955498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9"/>
          <p:cNvSpPr txBox="1"/>
          <p:nvPr>
            <p:ph idx="9" type="body"/>
          </p:nvPr>
        </p:nvSpPr>
        <p:spPr>
          <a:xfrm>
            <a:off x="6684728" y="4129003"/>
            <a:ext cx="1956056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6" name="Google Shape;46;p19"/>
          <p:cNvSpPr txBox="1"/>
          <p:nvPr>
            <p:ph idx="13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ción de equilibrar la paleta envolvente">
  <p:cSld name="Acción de equilibrar la paleta envolvente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/>
          <p:nvPr/>
        </p:nvSpPr>
        <p:spPr>
          <a:xfrm>
            <a:off x="0" y="2430162"/>
            <a:ext cx="4267200" cy="44278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9" name="Google Shape;49;p20"/>
          <p:cNvSpPr txBox="1"/>
          <p:nvPr>
            <p:ph type="title"/>
          </p:nvPr>
        </p:nvSpPr>
        <p:spPr>
          <a:xfrm>
            <a:off x="457200" y="1377531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457199" y="2639732"/>
            <a:ext cx="3619501" cy="3876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1" name="Google Shape;51;p20"/>
          <p:cNvSpPr/>
          <p:nvPr>
            <p:ph idx="2" type="pic"/>
          </p:nvPr>
        </p:nvSpPr>
        <p:spPr>
          <a:xfrm>
            <a:off x="4260850" y="-13386"/>
            <a:ext cx="74803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20"/>
          <p:cNvSpPr/>
          <p:nvPr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" name="Google Shape;53;p20"/>
          <p:cNvSpPr/>
          <p:nvPr/>
        </p:nvSpPr>
        <p:spPr>
          <a:xfrm>
            <a:off x="11741150" y="-13386"/>
            <a:ext cx="457200" cy="4462272"/>
          </a:xfrm>
          <a:prstGeom prst="rect">
            <a:avLst/>
          </a:prstGeom>
          <a:solidFill>
            <a:srgbClr val="F478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" name="Google Shape;54;p20"/>
          <p:cNvSpPr/>
          <p:nvPr>
            <p:ph idx="3" type="pic"/>
          </p:nvPr>
        </p:nvSpPr>
        <p:spPr>
          <a:xfrm>
            <a:off x="457200" y="221222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ciones">
  <p:cSld name="Instruccione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457200" y="1384300"/>
            <a:ext cx="65913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" name="Google Shape;57;p21"/>
          <p:cNvSpPr/>
          <p:nvPr>
            <p:ph idx="2" type="pic"/>
          </p:nvPr>
        </p:nvSpPr>
        <p:spPr>
          <a:xfrm>
            <a:off x="8115300" y="1384300"/>
            <a:ext cx="3410712" cy="4572000"/>
          </a:xfrm>
          <a:prstGeom prst="roundRect">
            <a:avLst>
              <a:gd fmla="val 2543" name="adj"/>
            </a:avLst>
          </a:prstGeom>
          <a:noFill/>
          <a:ln>
            <a:noFill/>
          </a:ln>
        </p:spPr>
      </p:sp>
      <p:sp>
        <p:nvSpPr>
          <p:cNvPr id="58" name="Google Shape;58;p21"/>
          <p:cNvSpPr/>
          <p:nvPr>
            <p:ph idx="3" type="pic"/>
          </p:nvPr>
        </p:nvSpPr>
        <p:spPr>
          <a:xfrm>
            <a:off x="362465" y="131934"/>
            <a:ext cx="1038097" cy="906033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1"/>
          <p:cNvSpPr/>
          <p:nvPr/>
        </p:nvSpPr>
        <p:spPr>
          <a:xfrm>
            <a:off x="1935891" y="-3946"/>
            <a:ext cx="10495005" cy="1153296"/>
          </a:xfrm>
          <a:prstGeom prst="parallelogram">
            <a:avLst>
              <a:gd fmla="val 25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" name="Google Shape;60;p21"/>
          <p:cNvSpPr txBox="1"/>
          <p:nvPr>
            <p:ph idx="4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Estrella del programa">
  <p:cSld name="Paleta envolvente Estrella del programa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/>
          <p:nvPr/>
        </p:nvSpPr>
        <p:spPr>
          <a:xfrm>
            <a:off x="0" y="550672"/>
            <a:ext cx="6057900" cy="133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" name="Google Shape;63;p22"/>
          <p:cNvSpPr/>
          <p:nvPr/>
        </p:nvSpPr>
        <p:spPr>
          <a:xfrm>
            <a:off x="6408242" y="524764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" name="Google Shape;64;p22"/>
          <p:cNvSpPr/>
          <p:nvPr/>
        </p:nvSpPr>
        <p:spPr>
          <a:xfrm>
            <a:off x="8730157" y="3893177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" name="Google Shape;65;p22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6" name="Google Shape;66;p22"/>
          <p:cNvSpPr txBox="1"/>
          <p:nvPr>
            <p:ph type="title"/>
          </p:nvPr>
        </p:nvSpPr>
        <p:spPr>
          <a:xfrm>
            <a:off x="419099" y="690200"/>
            <a:ext cx="5638801" cy="105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" type="body"/>
          </p:nvPr>
        </p:nvSpPr>
        <p:spPr>
          <a:xfrm>
            <a:off x="457200" y="2193544"/>
            <a:ext cx="5202936" cy="330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8" name="Google Shape;68;p22"/>
          <p:cNvSpPr/>
          <p:nvPr>
            <p:ph idx="2" type="pic"/>
          </p:nvPr>
        </p:nvSpPr>
        <p:spPr>
          <a:xfrm>
            <a:off x="6875239" y="943864"/>
            <a:ext cx="4334256" cy="509320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9" name="Google Shape;69;p22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Manantial">
  <p:cSld name="Paleta envolvente Manantial"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/>
          <p:nvPr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" name="Google Shape;72;p23"/>
          <p:cNvSpPr/>
          <p:nvPr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" name="Google Shape;73;p23"/>
          <p:cNvSpPr/>
          <p:nvPr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" name="Google Shape;74;p23"/>
          <p:cNvSpPr/>
          <p:nvPr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" name="Google Shape;75;p23"/>
          <p:cNvSpPr txBox="1"/>
          <p:nvPr>
            <p:ph idx="1" type="body"/>
          </p:nvPr>
        </p:nvSpPr>
        <p:spPr>
          <a:xfrm>
            <a:off x="467466" y="2024792"/>
            <a:ext cx="3593192" cy="325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6" name="Google Shape;76;p23"/>
          <p:cNvSpPr/>
          <p:nvPr>
            <p:ph idx="2" type="pic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3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" name="Google Shape;78;p23"/>
          <p:cNvSpPr txBox="1"/>
          <p:nvPr>
            <p:ph type="title"/>
          </p:nvPr>
        </p:nvSpPr>
        <p:spPr>
          <a:xfrm>
            <a:off x="467466" y="893806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a envolvente Entretenimientos">
  <p:cSld name="Paleta envolvente Entretenimientos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/>
          <p:nvPr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" name="Google Shape;82;p24"/>
          <p:cNvSpPr/>
          <p:nvPr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" name="Google Shape;83;p24"/>
          <p:cNvSpPr/>
          <p:nvPr/>
        </p:nvSpPr>
        <p:spPr>
          <a:xfrm>
            <a:off x="0" y="1760287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" name="Google Shape;84;p24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" name="Google Shape;85;p24"/>
          <p:cNvSpPr txBox="1"/>
          <p:nvPr>
            <p:ph type="title"/>
          </p:nvPr>
        </p:nvSpPr>
        <p:spPr>
          <a:xfrm>
            <a:off x="453267" y="528387"/>
            <a:ext cx="5605272" cy="1160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" type="body"/>
          </p:nvPr>
        </p:nvSpPr>
        <p:spPr>
          <a:xfrm>
            <a:off x="453267" y="2221992"/>
            <a:ext cx="4946904" cy="3074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7" name="Google Shape;87;p24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D5CBE3"/>
          </a:solidFill>
          <a:ln>
            <a:noFill/>
          </a:ln>
        </p:spPr>
      </p:sp>
      <p:sp>
        <p:nvSpPr>
          <p:cNvPr id="88" name="Google Shape;88;p24"/>
          <p:cNvSpPr/>
          <p:nvPr>
            <p:ph idx="3" type="pic"/>
          </p:nvPr>
        </p:nvSpPr>
        <p:spPr>
          <a:xfrm>
            <a:off x="456299" y="5584055"/>
            <a:ext cx="1038097" cy="9060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1.jp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Relationship Id="rId10" Type="http://schemas.openxmlformats.org/officeDocument/2006/relationships/image" Target="../media/image30.jpg"/><Relationship Id="rId9" Type="http://schemas.openxmlformats.org/officeDocument/2006/relationships/image" Target="../media/image5.png"/><Relationship Id="rId5" Type="http://schemas.openxmlformats.org/officeDocument/2006/relationships/image" Target="../media/image22.png"/><Relationship Id="rId6" Type="http://schemas.openxmlformats.org/officeDocument/2006/relationships/image" Target="../media/image14.png"/><Relationship Id="rId7" Type="http://schemas.openxmlformats.org/officeDocument/2006/relationships/image" Target="../media/image19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jp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4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44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Relationship Id="rId4" Type="http://schemas.openxmlformats.org/officeDocument/2006/relationships/image" Target="../media/image23.png"/><Relationship Id="rId5" Type="http://schemas.openxmlformats.org/officeDocument/2006/relationships/image" Target="../media/image39.png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21.png"/><Relationship Id="rId5" Type="http://schemas.openxmlformats.org/officeDocument/2006/relationships/image" Target="../media/image38.jpg"/><Relationship Id="rId6" Type="http://schemas.openxmlformats.org/officeDocument/2006/relationships/image" Target="../media/image26.jpg"/><Relationship Id="rId7" Type="http://schemas.openxmlformats.org/officeDocument/2006/relationships/image" Target="../media/image36.jpg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accesouniversalalaenergia.files.wordpress.com/2021/04/ods-7-en-iberoamerica-segib-ariae-maue.pdf" TargetMode="External"/><Relationship Id="rId4" Type="http://schemas.openxmlformats.org/officeDocument/2006/relationships/image" Target="../media/image29.png"/><Relationship Id="rId11" Type="http://schemas.openxmlformats.org/officeDocument/2006/relationships/image" Target="../media/image5.png"/><Relationship Id="rId10" Type="http://schemas.openxmlformats.org/officeDocument/2006/relationships/image" Target="../media/image24.png"/><Relationship Id="rId9" Type="http://schemas.openxmlformats.org/officeDocument/2006/relationships/hyperlink" Target="https://accesouniversalalaenergia.files.wordpress.com/2020/02/reflexic3b3n-sobre-el-nivel-adecuado-de-acceso-a-la-energc3ada-1.pdf" TargetMode="External"/><Relationship Id="rId5" Type="http://schemas.openxmlformats.org/officeDocument/2006/relationships/hyperlink" Target="https://accesouniversalalaenergia.files.wordpress.com/2020/02/propuestas-para-incorporar-el-e2809cacceso-universal-a-la-energc3adae2809d-en-la-cooperacic3b3n-espac3b1ola.pdf" TargetMode="External"/><Relationship Id="rId6" Type="http://schemas.openxmlformats.org/officeDocument/2006/relationships/image" Target="../media/image42.png"/><Relationship Id="rId7" Type="http://schemas.openxmlformats.org/officeDocument/2006/relationships/hyperlink" Target="https://accesouniversalalaenergia.files.wordpress.com/2020/02/seminario-de-acceso-universal-a-la-energc3ada.-la-electrificacic3b3n-rural-aislada..pdf" TargetMode="External"/><Relationship Id="rId8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jp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jpg"/><Relationship Id="rId4" Type="http://schemas.openxmlformats.org/officeDocument/2006/relationships/image" Target="../media/image31.png"/><Relationship Id="rId5" Type="http://schemas.openxmlformats.org/officeDocument/2006/relationships/hyperlink" Target="https://accesoalaenergia.org/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37.png"/><Relationship Id="rId8" Type="http://schemas.openxmlformats.org/officeDocument/2006/relationships/hyperlink" Target="https://www.linkedin.com/company/mesa-de-acceso-universal-a-la-energ-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title"/>
          </p:nvPr>
        </p:nvSpPr>
        <p:spPr>
          <a:xfrm>
            <a:off x="1970116" y="1435886"/>
            <a:ext cx="8113222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>
                <a:solidFill>
                  <a:schemeClr val="dk1"/>
                </a:solidFill>
              </a:rPr>
              <a:t>MESA DE ACCESO UNIVERSAL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>
                <a:solidFill>
                  <a:schemeClr val="dk1"/>
                </a:solidFill>
              </a:rPr>
              <a:t>A LA ENERGÍA</a:t>
            </a:r>
            <a:br>
              <a:rPr b="1" lang="es-ES">
                <a:solidFill>
                  <a:schemeClr val="dk1"/>
                </a:solidFill>
              </a:rPr>
            </a:br>
            <a:r>
              <a:rPr b="1" lang="es-ES">
                <a:solidFill>
                  <a:schemeClr val="dk1"/>
                </a:solidFill>
              </a:rPr>
              <a:t>(MAUE)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686023" y="3008076"/>
            <a:ext cx="868140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21904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ebuchet MS"/>
              <a:buNone/>
            </a:pPr>
            <a:r>
              <a:rPr b="0" i="0" lang="es-ES" sz="2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ENERGÍA ASEQUIBLE, SEGURA, SOSTENIBLE Y MODERNA PARA TODOS</a:t>
            </a:r>
            <a:endParaRPr b="0" i="0" sz="21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8498" y="4174934"/>
            <a:ext cx="3988964" cy="1119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idx="1" type="body"/>
          </p:nvPr>
        </p:nvSpPr>
        <p:spPr>
          <a:xfrm>
            <a:off x="3247768" y="2240280"/>
            <a:ext cx="8359346" cy="4197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670 millones de personas no tienen acceso a la electricidad (UN mayo 2023)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2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2.600 millones de personas utilizan combustibles sólidos para cocinar y calentarse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Entre el 9,3% y el 16,4% de los hogares españoles padecen pobreza energética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2"/>
          <p:cNvSpPr txBox="1"/>
          <p:nvPr>
            <p:ph idx="2" type="body"/>
          </p:nvPr>
        </p:nvSpPr>
        <p:spPr>
          <a:xfrm>
            <a:off x="747090" y="2747357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s-ES" sz="1800">
                <a:solidFill>
                  <a:schemeClr val="accent6"/>
                </a:solidFill>
              </a:rPr>
              <a:t>El acceso a la energía es indispensable si la meta es reducir la pobreza, asegurar los Derechos Humanos y el cumplimiento de los ODS</a:t>
            </a:r>
            <a:endParaRPr/>
          </a:p>
        </p:txBody>
      </p:sp>
      <p:sp>
        <p:nvSpPr>
          <p:cNvPr id="102" name="Google Shape;102;p2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NUESTRA RAZÓN DE SER</a:t>
            </a:r>
            <a:endParaRPr/>
          </a:p>
        </p:txBody>
      </p:sp>
      <p:pic>
        <p:nvPicPr>
          <p:cNvPr descr="ODS 7: Energía asequible y no contaminante" id="103" name="Google Shape;103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532910" y="2302626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04" name="Google Shape;104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532910" y="3369149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05" name="Google Shape;105;p2"/>
          <p:cNvPicPr preferRelativeResize="0"/>
          <p:nvPr/>
        </p:nvPicPr>
        <p:blipFill rotWithShape="1">
          <a:blip r:embed="rId3">
            <a:alphaModFix/>
          </a:blip>
          <a:srcRect b="10383" l="26105" r="26702" t="8440"/>
          <a:stretch/>
        </p:blipFill>
        <p:spPr>
          <a:xfrm>
            <a:off x="3532910" y="4435672"/>
            <a:ext cx="558218" cy="54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9327025" y="1419225"/>
            <a:ext cx="1837113" cy="177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4588625" y="507076"/>
            <a:ext cx="1837113" cy="177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3"/>
          <p:cNvSpPr txBox="1"/>
          <p:nvPr>
            <p:ph type="title"/>
          </p:nvPr>
        </p:nvSpPr>
        <p:spPr>
          <a:xfrm>
            <a:off x="457199" y="2308687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</a:pPr>
            <a:r>
              <a:rPr b="1" lang="es-ES"/>
              <a:t>MAUE</a:t>
            </a:r>
            <a:endParaRPr/>
          </a:p>
        </p:txBody>
      </p:sp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4489696" y="3545053"/>
            <a:ext cx="6773369" cy="2379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Una entidad sin ánimo de lucro constituida al amparo del artículo 22 de la Constitución Española (CE) 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Trabajando desde 2014 como </a:t>
            </a:r>
            <a:r>
              <a:rPr lang="es-ES" sz="1600"/>
              <a:t>p</a:t>
            </a: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lataforma </a:t>
            </a:r>
            <a:r>
              <a:rPr lang="es-ES" sz="1600"/>
              <a:t>c</a:t>
            </a: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olaborativa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ES" sz="1600">
                <a:latin typeface="Quattrocento Sans"/>
                <a:ea typeface="Quattrocento Sans"/>
                <a:cs typeface="Quattrocento Sans"/>
                <a:sym typeface="Quattrocento Sans"/>
              </a:rPr>
              <a:t>Dotada de plena personalidad jurídica y de obrar para el cumplimiento de sus fines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15" name="Google Shape;115;p3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479" l="0" r="0" t="6479"/>
          <a:stretch/>
        </p:blipFill>
        <p:spPr>
          <a:xfrm>
            <a:off x="4884738" y="755650"/>
            <a:ext cx="5983287" cy="21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457199" y="3075709"/>
            <a:ext cx="3325091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Una Asociación para promover el Acceso Universal a la Energía creada en 2023</a:t>
            </a:r>
            <a:endParaRPr b="0" i="0" sz="18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0" y="2851265"/>
            <a:ext cx="3524596" cy="1579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ODS 7: Energía asequible y no contaminante" id="118" name="Google Shape;118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92311" y="3545053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19" name="Google Shape;119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97913" y="4307738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S 7: Energía asequible y no contaminante" id="120" name="Google Shape;120;p3"/>
          <p:cNvPicPr preferRelativeResize="0"/>
          <p:nvPr/>
        </p:nvPicPr>
        <p:blipFill rotWithShape="1">
          <a:blip r:embed="rId4">
            <a:alphaModFix/>
          </a:blip>
          <a:srcRect b="10383" l="26105" r="26702" t="8440"/>
          <a:stretch/>
        </p:blipFill>
        <p:spPr>
          <a:xfrm>
            <a:off x="4588625" y="4913975"/>
            <a:ext cx="323256" cy="31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402250" y="1632300"/>
            <a:ext cx="11589300" cy="46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El Acceso universal a formas modernas y seguras de energía es un </a:t>
            </a:r>
            <a:r>
              <a:rPr b="1" lang="es-ES" sz="1500">
                <a:solidFill>
                  <a:schemeClr val="dk1"/>
                </a:solidFill>
              </a:rPr>
              <a:t>derecho humano</a:t>
            </a:r>
            <a:endParaRPr sz="15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El Acceso universal a la energía es una </a:t>
            </a:r>
            <a:r>
              <a:rPr b="1" lang="es-ES" sz="1500">
                <a:solidFill>
                  <a:schemeClr val="dk1"/>
                </a:solidFill>
              </a:rPr>
              <a:t>responsabilidad compartida </a:t>
            </a:r>
            <a:r>
              <a:rPr lang="es-ES" sz="1500">
                <a:solidFill>
                  <a:schemeClr val="dk1"/>
                </a:solidFill>
              </a:rPr>
              <a:t>por todos</a:t>
            </a:r>
            <a:endParaRPr sz="15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La energía es un </a:t>
            </a:r>
            <a:r>
              <a:rPr b="1" lang="es-ES" sz="1500">
                <a:solidFill>
                  <a:schemeClr val="dk1"/>
                </a:solidFill>
              </a:rPr>
              <a:t>facilitador del desarrollo</a:t>
            </a:r>
            <a:r>
              <a:rPr lang="es-ES" sz="1500">
                <a:solidFill>
                  <a:schemeClr val="dk1"/>
                </a:solidFill>
              </a:rPr>
              <a:t>. Sin energía no puede haber desarrollo</a:t>
            </a:r>
            <a:endParaRPr sz="15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El nivel de acceso a la energía debe ser el adecuado que </a:t>
            </a:r>
            <a:r>
              <a:rPr b="1" lang="es-ES" sz="1500">
                <a:solidFill>
                  <a:schemeClr val="dk1"/>
                </a:solidFill>
              </a:rPr>
              <a:t>permita una vida digna y posibilite el desarrollo humano</a:t>
            </a:r>
            <a:endParaRPr sz="15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Cualquier intervención para facilitar el acceso a la energía debe considerar inexcusablemente su </a:t>
            </a:r>
            <a:r>
              <a:rPr b="1" lang="es-ES" sz="1500">
                <a:solidFill>
                  <a:schemeClr val="dk1"/>
                </a:solidFill>
              </a:rPr>
              <a:t>sostenibilidad económica, medioambiental y social</a:t>
            </a:r>
            <a:endParaRPr sz="1500"/>
          </a:p>
          <a:p>
            <a:pPr indent="-1841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7940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s-ES" sz="1500">
                <a:solidFill>
                  <a:schemeClr val="dk1"/>
                </a:solidFill>
              </a:rPr>
              <a:t>El acceso energético a las comunidades rurales aisladas requiere de </a:t>
            </a:r>
            <a:r>
              <a:rPr b="1" lang="es-ES" sz="1500">
                <a:solidFill>
                  <a:schemeClr val="dk1"/>
                </a:solidFill>
              </a:rPr>
              <a:t>modelos de provisión de servicio innovadores con participación activa de los usuarios finales</a:t>
            </a:r>
            <a:endParaRPr sz="1500"/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27" name="Google Shape;127;p4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NUESTRA VISIÓN</a:t>
            </a:r>
            <a:endParaRPr/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3309961" y="2660915"/>
            <a:ext cx="8805000" cy="4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>
                <a:solidFill>
                  <a:schemeClr val="dk1"/>
                </a:solidFill>
              </a:rPr>
              <a:t>Fines secundarios: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Favorecer y fomentar las actuaciones coordinadas de todos aquellos actores, públicos y privados, que pueden ayudar a conseguir el AUE y la erradicación de la PE.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Desarrollar, entre los socios y con organizaciones externas, proyectos encaminados a conseguir el AUE y mitigar la PE.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Sensibilizar a la sociedad, en general, y a los responsables, en particular, de la necesidad de que el AUE sea una realidad lo antes posible.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Establecer un foro de intercambio de opiniones y experiencias sobre el AUE y la PE</a:t>
            </a:r>
            <a:endParaRPr sz="1600"/>
          </a:p>
          <a:p>
            <a:pPr indent="-273050" lvl="0" marL="28575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lang="es-ES" sz="1600">
                <a:solidFill>
                  <a:schemeClr val="dk1"/>
                </a:solidFill>
              </a:rPr>
              <a:t>Promover desarrollos e innovaciones tanto tecnológicas como de gestión para los proyectos de AUE y PE.</a:t>
            </a:r>
            <a:endParaRPr sz="1600"/>
          </a:p>
        </p:txBody>
      </p:sp>
      <p:sp>
        <p:nvSpPr>
          <p:cNvPr id="134" name="Google Shape;134;p5"/>
          <p:cNvSpPr txBox="1"/>
          <p:nvPr>
            <p:ph type="title"/>
          </p:nvPr>
        </p:nvSpPr>
        <p:spPr>
          <a:xfrm>
            <a:off x="2446638" y="134200"/>
            <a:ext cx="9160476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/>
              <a:t>NUESTROS FINES</a:t>
            </a:r>
            <a:endParaRPr/>
          </a:p>
        </p:txBody>
      </p:sp>
      <p:grpSp>
        <p:nvGrpSpPr>
          <p:cNvPr id="135" name="Google Shape;135;p5"/>
          <p:cNvGrpSpPr/>
          <p:nvPr/>
        </p:nvGrpSpPr>
        <p:grpSpPr>
          <a:xfrm>
            <a:off x="465513" y="2020257"/>
            <a:ext cx="2377440" cy="3740463"/>
            <a:chOff x="448887" y="2020257"/>
            <a:chExt cx="2377440" cy="3740463"/>
          </a:xfrm>
        </p:grpSpPr>
        <p:sp>
          <p:nvSpPr>
            <p:cNvPr id="136" name="Google Shape;136;p5"/>
            <p:cNvSpPr/>
            <p:nvPr/>
          </p:nvSpPr>
          <p:spPr>
            <a:xfrm>
              <a:off x="1637607" y="2468880"/>
              <a:ext cx="425678" cy="2826327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 flipH="1" rot="-231812">
              <a:off x="1244385" y="3736955"/>
              <a:ext cx="352585" cy="1582189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1685880" y="3150523"/>
              <a:ext cx="451658" cy="2144683"/>
            </a:xfrm>
            <a:custGeom>
              <a:rect b="b" l="l" r="r" t="t"/>
              <a:pathLst>
                <a:path extrusionOk="0" h="2826327" w="425678">
                  <a:moveTo>
                    <a:pt x="43293" y="2826327"/>
                  </a:moveTo>
                  <a:cubicBezTo>
                    <a:pt x="7271" y="1906385"/>
                    <a:pt x="-28751" y="986443"/>
                    <a:pt x="34980" y="515389"/>
                  </a:cubicBezTo>
                  <a:cubicBezTo>
                    <a:pt x="98711" y="44335"/>
                    <a:pt x="274664" y="144087"/>
                    <a:pt x="425678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1416470" y="4379419"/>
              <a:ext cx="133003" cy="931025"/>
            </a:xfrm>
            <a:custGeom>
              <a:rect b="b" l="l" r="r" t="t"/>
              <a:pathLst>
                <a:path extrusionOk="0" h="931025" w="133003">
                  <a:moveTo>
                    <a:pt x="133003" y="931025"/>
                  </a:moveTo>
                  <a:cubicBezTo>
                    <a:pt x="127461" y="634538"/>
                    <a:pt x="121919" y="338051"/>
                    <a:pt x="99752" y="182880"/>
                  </a:cubicBezTo>
                  <a:cubicBezTo>
                    <a:pt x="77585" y="27709"/>
                    <a:pt x="38792" y="13854"/>
                    <a:pt x="0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 flipH="1">
              <a:off x="1775214" y="4379420"/>
              <a:ext cx="168203" cy="931025"/>
            </a:xfrm>
            <a:custGeom>
              <a:rect b="b" l="l" r="r" t="t"/>
              <a:pathLst>
                <a:path extrusionOk="0" h="931025" w="133003">
                  <a:moveTo>
                    <a:pt x="133003" y="931025"/>
                  </a:moveTo>
                  <a:cubicBezTo>
                    <a:pt x="127461" y="634538"/>
                    <a:pt x="121919" y="338051"/>
                    <a:pt x="99752" y="182880"/>
                  </a:cubicBezTo>
                  <a:cubicBezTo>
                    <a:pt x="77585" y="27709"/>
                    <a:pt x="38792" y="13854"/>
                    <a:pt x="0" y="0"/>
                  </a:cubicBezTo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1546168" y="2859045"/>
              <a:ext cx="116378" cy="216664"/>
            </a:xfrm>
            <a:custGeom>
              <a:rect b="b" l="l" r="r" t="t"/>
              <a:pathLst>
                <a:path extrusionOk="0" h="216664" w="116378">
                  <a:moveTo>
                    <a:pt x="116378" y="216664"/>
                  </a:moveTo>
                  <a:cubicBezTo>
                    <a:pt x="113607" y="143235"/>
                    <a:pt x="110836" y="69806"/>
                    <a:pt x="91440" y="33784"/>
                  </a:cubicBezTo>
                  <a:cubicBezTo>
                    <a:pt x="72044" y="-2238"/>
                    <a:pt x="36022" y="-853"/>
                    <a:pt x="0" y="533"/>
                  </a:cubicBezTo>
                </a:path>
              </a:pathLst>
            </a:custGeom>
            <a:noFill/>
            <a:ln cap="flat" cmpd="sng" w="2857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descr="Hoja Png Transparent PNG - 1059x851 - Free Download on NicePNG" id="142" name="Google Shape;142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90217" y="3680756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5"/>
            <p:cNvSpPr/>
            <p:nvPr/>
          </p:nvSpPr>
          <p:spPr>
            <a:xfrm>
              <a:off x="912410" y="2401978"/>
              <a:ext cx="679477" cy="64812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1911709" y="2020257"/>
              <a:ext cx="679477" cy="6481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2137538" y="2783644"/>
              <a:ext cx="679477" cy="64812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733688" y="3956443"/>
              <a:ext cx="679477" cy="64812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904413" y="3995917"/>
              <a:ext cx="679477" cy="6481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634497" y="3193533"/>
              <a:ext cx="679477" cy="6481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448887" y="5295207"/>
              <a:ext cx="2377440" cy="465513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12700">
              <a:solidFill>
                <a:srgbClr val="6939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s-ES" sz="1800" u="none" cap="none" strike="noStrik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FINES</a:t>
              </a:r>
              <a:endParaRPr b="0" i="0" sz="14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descr="Hoja Png Transparent PNG - 1059x851 - Free Download on NicePNG" id="150" name="Google Shape;150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65979" y="2849509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1" name="Google Shape;151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92180" y="4803180"/>
              <a:ext cx="3760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2" name="Google Shape;152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249173" y="3146091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3" name="Google Shape;15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151138" y="4651561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oja Png Transparent PNG - 1059x851 - Free Download on NicePNG" id="154" name="Google Shape;154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454855" y="2275660"/>
              <a:ext cx="395591" cy="371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5" name="Google Shape;155;p5"/>
          <p:cNvSpPr txBox="1"/>
          <p:nvPr/>
        </p:nvSpPr>
        <p:spPr>
          <a:xfrm>
            <a:off x="3238683" y="1220038"/>
            <a:ext cx="76947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Fines principales: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Luchar contra la Pobreza Energética </a:t>
            </a:r>
            <a:r>
              <a:rPr lang="es-ES"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(PE)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- Promover el Acceso Universal a la Energía (AUE) </a:t>
            </a:r>
            <a:endParaRPr b="0" i="0" sz="2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/>
          <p:nvPr/>
        </p:nvSpPr>
        <p:spPr>
          <a:xfrm>
            <a:off x="2446638" y="282633"/>
            <a:ext cx="9160476" cy="755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NUESTROS</a:t>
            </a:r>
            <a:r>
              <a:rPr b="0" i="0" lang="es-ES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SOCIOS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62" name="Google Shape;16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1565" y="1931406"/>
            <a:ext cx="2439034" cy="97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882" y="1844531"/>
            <a:ext cx="2096574" cy="114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3080" y="1824021"/>
            <a:ext cx="2877357" cy="106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71542" y="3756055"/>
            <a:ext cx="2142368" cy="772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1882" y="3303680"/>
            <a:ext cx="2096574" cy="1677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23080" y="3373091"/>
            <a:ext cx="3230720" cy="153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19475" y="5241575"/>
            <a:ext cx="2364875" cy="650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>
            <p:ph type="title"/>
          </p:nvPr>
        </p:nvSpPr>
        <p:spPr>
          <a:xfrm>
            <a:off x="457200" y="1377531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s-ES"/>
              <a:t>ORGANIZACIÓN</a:t>
            </a:r>
            <a:endParaRPr/>
          </a:p>
        </p:txBody>
      </p:sp>
      <p:sp>
        <p:nvSpPr>
          <p:cNvPr id="175" name="Google Shape;175;p7"/>
          <p:cNvSpPr txBox="1"/>
          <p:nvPr>
            <p:ph idx="1" type="body"/>
          </p:nvPr>
        </p:nvSpPr>
        <p:spPr>
          <a:xfrm>
            <a:off x="457199" y="2639732"/>
            <a:ext cx="3619501" cy="3876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SOCIOS/ASAMBLEA GENERAL</a:t>
            </a:r>
            <a:endParaRPr b="1"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JUNTA DIRECTIVA</a:t>
            </a:r>
            <a:endParaRPr b="1"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Presidente</a:t>
            </a:r>
            <a:endParaRPr b="1"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Vicepresidente</a:t>
            </a:r>
            <a:endParaRPr b="1"/>
          </a:p>
          <a:p>
            <a:pPr indent="0" lvl="0" marL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s-ES"/>
              <a:t>Vocales</a:t>
            </a:r>
            <a:endParaRPr b="1"/>
          </a:p>
        </p:txBody>
      </p:sp>
      <p:pic>
        <p:nvPicPr>
          <p:cNvPr descr="Qué es la gestión por procesos y cómo funciona" id="176" name="Google Shape;176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870" r="10869" t="0"/>
          <a:stretch/>
        </p:blipFill>
        <p:spPr>
          <a:xfrm>
            <a:off x="4260850" y="-13386"/>
            <a:ext cx="74803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7"/>
          <p:cNvCxnSpPr/>
          <p:nvPr/>
        </p:nvCxnSpPr>
        <p:spPr>
          <a:xfrm flipH="1">
            <a:off x="2169622" y="3150524"/>
            <a:ext cx="8313" cy="103077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>
            <p:ph idx="1" type="body"/>
          </p:nvPr>
        </p:nvSpPr>
        <p:spPr>
          <a:xfrm>
            <a:off x="177093" y="1657041"/>
            <a:ext cx="7992056" cy="4748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(Acciona.org-Esf-FICAI),2013: </a:t>
            </a:r>
            <a:r>
              <a:rPr b="1" lang="es-ES" sz="1600">
                <a:solidFill>
                  <a:srgbClr val="6667AB"/>
                </a:solidFill>
              </a:rPr>
              <a:t>proyecto</a:t>
            </a:r>
            <a:r>
              <a:rPr lang="es-ES" sz="1600"/>
              <a:t> </a:t>
            </a:r>
            <a:r>
              <a:rPr b="1" lang="es-ES" sz="1600">
                <a:solidFill>
                  <a:srgbClr val="6667AB"/>
                </a:solidFill>
              </a:rPr>
              <a:t>”Electrificación con sistemas solares de diez centros comunitarios en Cajamarca (Perú)”. </a:t>
            </a:r>
            <a:endParaRPr sz="1600"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(Acciona.org-FICAI), 2015: </a:t>
            </a:r>
            <a:r>
              <a:rPr b="1" lang="es-ES" sz="1600">
                <a:solidFill>
                  <a:srgbClr val="6667AB"/>
                </a:solidFill>
              </a:rPr>
              <a:t>proyecto “Electrificación rural con centros de suministros y servicios (ERCESS)”. 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Perú (Acciona.org-FICAI-IIT), 2017: </a:t>
            </a:r>
            <a:r>
              <a:rPr b="1" lang="es-ES" sz="1600">
                <a:solidFill>
                  <a:srgbClr val="2D5193"/>
                </a:solidFill>
              </a:rPr>
              <a:t>proyecto "Servicio eléctrico con renovables para comunidades aisladas del Napo en la Amazonía peruana”. </a:t>
            </a:r>
            <a:endParaRPr b="1" sz="1600">
              <a:solidFill>
                <a:srgbClr val="6667AB"/>
              </a:solidFill>
            </a:endParaRPr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/>
              <a:t>Colombia (FICAI-Waya-IIT), 2020: </a:t>
            </a:r>
            <a:r>
              <a:rPr b="1" lang="es-ES" sz="1600">
                <a:solidFill>
                  <a:srgbClr val="2D5193"/>
                </a:solidFill>
              </a:rPr>
              <a:t>Consultoría para la identificación y análisis de experiencias internacionales en la aplicación de modelos innovadores de acceso a la energía.</a:t>
            </a:r>
            <a:endParaRPr sz="1600"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-ES" sz="1600">
                <a:highlight>
                  <a:schemeClr val="lt1"/>
                </a:highlight>
              </a:rPr>
              <a:t>Bolivia (IIT – Waya - TTA), 2022: </a:t>
            </a:r>
            <a:r>
              <a:rPr b="1" lang="es-ES" sz="1600">
                <a:solidFill>
                  <a:srgbClr val="2D5193"/>
                </a:solidFill>
                <a:highlight>
                  <a:schemeClr val="lt1"/>
                </a:highlight>
              </a:rPr>
              <a:t>Elaboración e implementación del Plan Integrado Nacional de Electrificación Rural en Bolivia</a:t>
            </a:r>
            <a:endParaRPr b="1" sz="1600">
              <a:solidFill>
                <a:srgbClr val="2D5193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600">
              <a:solidFill>
                <a:srgbClr val="2D5193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600">
              <a:solidFill>
                <a:srgbClr val="2D5193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highlight>
                <a:schemeClr val="lt1"/>
              </a:highlight>
            </a:endParaRPr>
          </a:p>
          <a:p>
            <a:pPr indent="-241300" lvl="0" marL="34290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sz="1600"/>
          </a:p>
        </p:txBody>
      </p:sp>
      <p:sp>
        <p:nvSpPr>
          <p:cNvPr id="184" name="Google Shape;184;p8"/>
          <p:cNvSpPr txBox="1"/>
          <p:nvPr/>
        </p:nvSpPr>
        <p:spPr>
          <a:xfrm>
            <a:off x="2436698" y="215054"/>
            <a:ext cx="9079375" cy="903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COLABORACIÓN ENTRE SOCIOS (1)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1574" y="1878496"/>
            <a:ext cx="2867025" cy="4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/>
          <p:nvPr>
            <p:ph idx="1" type="body"/>
          </p:nvPr>
        </p:nvSpPr>
        <p:spPr>
          <a:xfrm>
            <a:off x="298240" y="1130725"/>
            <a:ext cx="7992056" cy="33627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2436698" y="311390"/>
            <a:ext cx="9079375" cy="903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COLABORACIÓN ENTRE SOCIOS (2)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174298" y="1774492"/>
            <a:ext cx="8308750" cy="4204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Panamá (FICAI-Waya-IIT), 2023: </a:t>
            </a:r>
            <a:r>
              <a:rPr b="1" i="0" lang="es-ES" sz="1600" u="none" cap="none" strike="noStrike">
                <a:solidFill>
                  <a:srgbClr val="2F54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Consultoría para para el desarrollo de mecanismos de financiamiento para el acceso a energía eléctrica en Panamá.</a:t>
            </a: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Panamá (FICAI-Waya-IIT-TTA,2023</a:t>
            </a:r>
            <a:r>
              <a:rPr b="1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 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Elaboración del plan nacional de electrificación rural como base para alcanzar la meta de acceso universal a la energía. 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Perú (FICAI-Waya-IIT-TTA), 2023: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Formulación del Plan Georreferenciado de Acceso Universal a la Energía Eléctrica en Perú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Brasil (Waya-IIT- TTA),2023: </a:t>
            </a:r>
            <a:r>
              <a:rPr b="1" i="0" lang="es-ES" sz="1600" u="none" cap="none" strike="noStrike">
                <a:solidFill>
                  <a:srgbClr val="2D519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Formulación del Plan Georreferenciado para facilitar el Acceso Universal a la Energía Eléctrica en Brasil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 startAt="6"/>
            </a:pPr>
            <a:r>
              <a:rPr b="0" i="0" lang="es-ES" sz="1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Suriname (TTA - Waya), 2023: </a:t>
            </a:r>
            <a:r>
              <a:rPr b="1" i="0" lang="es-ES" sz="1600" u="none" cap="none" strike="noStrike">
                <a:solidFill>
                  <a:srgbClr val="2D5193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Formulación del Plan de Electrificación Rural para Suriname para apoyar a alcanzar la meta de acceso universal a la energía 2030</a:t>
            </a:r>
            <a:endParaRPr b="0" i="0" sz="1600" u="none" cap="none" strike="noStrike">
              <a:solidFill>
                <a:srgbClr val="000000"/>
              </a:solidFill>
              <a:highlight>
                <a:schemeClr val="l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94" name="Google Shape;1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1574" y="1878496"/>
            <a:ext cx="2867025" cy="4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69b6e9718_0_0"/>
          <p:cNvSpPr txBox="1"/>
          <p:nvPr>
            <p:ph type="title"/>
          </p:nvPr>
        </p:nvSpPr>
        <p:spPr>
          <a:xfrm>
            <a:off x="457200" y="1319150"/>
            <a:ext cx="3125400" cy="15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PARTICIPACIÓN </a:t>
            </a:r>
            <a:br>
              <a:rPr b="1" lang="es-ES"/>
            </a:br>
            <a:r>
              <a:rPr b="1" lang="es-ES"/>
              <a:t>EN ENCUENTROS Y FOROS (1)</a:t>
            </a:r>
            <a:endParaRPr/>
          </a:p>
        </p:txBody>
      </p:sp>
      <p:sp>
        <p:nvSpPr>
          <p:cNvPr id="201" name="Google Shape;201;g2f69b6e9718_0_0"/>
          <p:cNvSpPr/>
          <p:nvPr/>
        </p:nvSpPr>
        <p:spPr>
          <a:xfrm>
            <a:off x="8512233" y="323227"/>
            <a:ext cx="36972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2" name="Google Shape;202;g2f69b6e971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9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2f69b6e9718_0_0"/>
          <p:cNvSpPr/>
          <p:nvPr/>
        </p:nvSpPr>
        <p:spPr>
          <a:xfrm>
            <a:off x="0" y="29473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g2f69b6e9718_0_0"/>
          <p:cNvSpPr txBox="1"/>
          <p:nvPr/>
        </p:nvSpPr>
        <p:spPr>
          <a:xfrm>
            <a:off x="3524700" y="945675"/>
            <a:ext cx="85734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600">
                <a:solidFill>
                  <a:srgbClr val="134F5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Organización de evento de celebración:</a:t>
            </a:r>
            <a:endParaRPr sz="1600">
              <a:solidFill>
                <a:srgbClr val="134F5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s-ES" sz="1900">
                <a:solidFill>
                  <a:srgbClr val="134F5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MAUE X Aniversario</a:t>
            </a:r>
            <a:endParaRPr b="1" sz="1900">
              <a:solidFill>
                <a:srgbClr val="134F5C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“Avanzando en la colaboración por el acceso universal a la energía</a:t>
            </a:r>
            <a:endParaRPr i="1"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 contra la pobreza energética”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5 de junio de 2024</a:t>
            </a:r>
            <a:endParaRPr sz="1600"/>
          </a:p>
        </p:txBody>
      </p:sp>
      <p:sp>
        <p:nvSpPr>
          <p:cNvPr id="205" name="Google Shape;205;g2f69b6e9718_0_0"/>
          <p:cNvSpPr txBox="1"/>
          <p:nvPr/>
        </p:nvSpPr>
        <p:spPr>
          <a:xfrm>
            <a:off x="3709200" y="2729875"/>
            <a:ext cx="27819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s-ES" sz="1500">
                <a:solidFill>
                  <a:srgbClr val="0737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Sesión 1 “Electrificar la última milla: caso Iberoamérica”</a:t>
            </a: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con la participación de: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Luis Jesús Sánchez de Tembleque (Secretario ARIAE)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José Gabriel Martín (Director Acciona.org)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 Andrés González (codirector y cofundador de Waya Energy)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</a:t>
            </a: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oderación de Mariano Molina (Energía sin Fronteras).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6" name="Google Shape;206;g2f69b6e9718_0_0"/>
          <p:cNvSpPr txBox="1"/>
          <p:nvPr/>
        </p:nvSpPr>
        <p:spPr>
          <a:xfrm>
            <a:off x="6675600" y="2737282"/>
            <a:ext cx="27819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s-ES" sz="1500">
                <a:solidFill>
                  <a:srgbClr val="43434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Sesión 2 </a:t>
            </a:r>
            <a:r>
              <a:rPr b="1" lang="es-ES" sz="1500">
                <a:solidFill>
                  <a:srgbClr val="43434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“Acceso masivo a la energía: caso África”</a:t>
            </a: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con la participación de: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Carlos Sordo (GOGLA)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José Gabriel Martín (Director acciona.org)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 Nicolás Larrañaga (TTA)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Moderación de Ignacio Pérez-Arriaga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7" name="Google Shape;207;g2f69b6e9718_0_0"/>
          <p:cNvSpPr txBox="1"/>
          <p:nvPr/>
        </p:nvSpPr>
        <p:spPr>
          <a:xfrm>
            <a:off x="9495000" y="2737275"/>
            <a:ext cx="2866800" cy="3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s-ES" sz="1500">
                <a:solidFill>
                  <a:srgbClr val="274E1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Sesión 3 “Erradicar la pobreza energética en una Europa en transición”</a:t>
            </a:r>
            <a:r>
              <a:rPr lang="es-ES" sz="1500">
                <a:solidFill>
                  <a:srgbClr val="274E1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</a:t>
            </a: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con la participación de: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Ester Sevilla (Fundación Naturgy)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Cecilia Foronda (Ecodes)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Sergio Tirado (ACA)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5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Moderación de Roberto Barrella (Comillas-ICAI)</a:t>
            </a:r>
            <a:endParaRPr sz="15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8" name="Google Shape;208;g2f69b6e9718_0_0" title="x-aniversario---mesa-de-acceso-universal-a-la-energa-maue-05-06-2024_3_53771752590_o.jpg"/>
          <p:cNvPicPr preferRelativeResize="0"/>
          <p:nvPr/>
        </p:nvPicPr>
        <p:blipFill rotWithShape="1">
          <a:blip r:embed="rId4">
            <a:alphaModFix/>
          </a:blip>
          <a:srcRect b="11071" l="4199" r="2263" t="0"/>
          <a:stretch/>
        </p:blipFill>
        <p:spPr>
          <a:xfrm>
            <a:off x="105200" y="3217650"/>
            <a:ext cx="3314299" cy="207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f69b6e9718_0_0"/>
          <p:cNvSpPr txBox="1"/>
          <p:nvPr/>
        </p:nvSpPr>
        <p:spPr>
          <a:xfrm>
            <a:off x="0" y="5291350"/>
            <a:ext cx="3524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Sesión de apertura con Sara Aagesen - Secretaria de Estado de Energía</a:t>
            </a:r>
            <a:endParaRPr b="1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0a400f4bc_0_0"/>
          <p:cNvSpPr txBox="1"/>
          <p:nvPr>
            <p:ph type="title"/>
          </p:nvPr>
        </p:nvSpPr>
        <p:spPr>
          <a:xfrm>
            <a:off x="457200" y="2233550"/>
            <a:ext cx="3125400" cy="15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PARTICIPACIÓN </a:t>
            </a:r>
            <a:br>
              <a:rPr b="1" lang="es-ES"/>
            </a:br>
            <a:r>
              <a:rPr b="1" lang="es-ES"/>
              <a:t>EN ENCUENTROS Y FOROS (2)</a:t>
            </a:r>
            <a:endParaRPr/>
          </a:p>
        </p:txBody>
      </p:sp>
      <p:sp>
        <p:nvSpPr>
          <p:cNvPr id="215" name="Google Shape;215;g300a400f4bc_0_0"/>
          <p:cNvSpPr/>
          <p:nvPr/>
        </p:nvSpPr>
        <p:spPr>
          <a:xfrm>
            <a:off x="8512233" y="323227"/>
            <a:ext cx="36972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g300a400f4bc_0_0"/>
          <p:cNvSpPr txBox="1"/>
          <p:nvPr>
            <p:ph idx="1" type="body"/>
          </p:nvPr>
        </p:nvSpPr>
        <p:spPr>
          <a:xfrm>
            <a:off x="9204850" y="2908575"/>
            <a:ext cx="2908200" cy="27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“Electrificando la última milla en Iberoamérica”. Ponencia presentada en el VII Congreso Internacional de Estudios del Desarrollo «Transiciones justas y pactos para el desarrollo sostenible», realizado en la Universidad Complutense de Madrid.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Madrid, mayo de 2024</a:t>
            </a:r>
            <a:endParaRPr sz="1600"/>
          </a:p>
        </p:txBody>
      </p:sp>
      <p:pic>
        <p:nvPicPr>
          <p:cNvPr id="217" name="Google Shape;217;g300a400f4b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49" y="147848"/>
            <a:ext cx="2001899" cy="5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00a400f4bc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8638" y="1013100"/>
            <a:ext cx="2637825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300a400f4bc_0_0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0" name="Google Shape;220;g300a400f4bc_0_0"/>
          <p:cNvSpPr txBox="1"/>
          <p:nvPr/>
        </p:nvSpPr>
        <p:spPr>
          <a:xfrm>
            <a:off x="6390100" y="2809875"/>
            <a:ext cx="25689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Conversatorio sobre el acceso universal a la energía en Bolivia. Organizado por Luces Nuevas, y realizado en la Universidad Mayor San Simón (UMSS), junto con el Instituto de Ciencias Sociales (INCISO).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Cochabamba (Bolivia),</a:t>
            </a: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agosto</a:t>
            </a: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de 20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24</a:t>
            </a:r>
            <a:endParaRPr sz="1600"/>
          </a:p>
        </p:txBody>
      </p:sp>
      <p:pic>
        <p:nvPicPr>
          <p:cNvPr id="221" name="Google Shape;221;g300a400f4bc_0_0"/>
          <p:cNvPicPr preferRelativeResize="0"/>
          <p:nvPr/>
        </p:nvPicPr>
        <p:blipFill rotWithShape="1">
          <a:blip r:embed="rId5">
            <a:alphaModFix/>
          </a:blip>
          <a:srcRect b="48699" l="0" r="42912" t="0"/>
          <a:stretch/>
        </p:blipFill>
        <p:spPr>
          <a:xfrm>
            <a:off x="3502775" y="1499663"/>
            <a:ext cx="2568899" cy="80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00a400f4bc_0_0"/>
          <p:cNvSpPr txBox="1"/>
          <p:nvPr/>
        </p:nvSpPr>
        <p:spPr>
          <a:xfrm>
            <a:off x="3502775" y="2554538"/>
            <a:ext cx="25689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Last Mile Electrification in Ibero-America</a:t>
            </a: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”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presentada en la 5a edición de </a:t>
            </a:r>
            <a:r>
              <a:rPr i="1"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S-@ccess Conference, 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 la Universidad de las Islas Baleares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Mallorca,</a:t>
            </a: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septiembre de 20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24</a:t>
            </a:r>
            <a:endParaRPr sz="1600"/>
          </a:p>
        </p:txBody>
      </p:sp>
      <p:pic>
        <p:nvPicPr>
          <p:cNvPr id="223" name="Google Shape;223;g300a400f4bc_0_0"/>
          <p:cNvPicPr preferRelativeResize="0"/>
          <p:nvPr/>
        </p:nvPicPr>
        <p:blipFill rotWithShape="1">
          <a:blip r:embed="rId6">
            <a:alphaModFix/>
          </a:blip>
          <a:srcRect b="92596" l="0" r="38237" t="552"/>
          <a:stretch/>
        </p:blipFill>
        <p:spPr>
          <a:xfrm>
            <a:off x="6220438" y="1918751"/>
            <a:ext cx="2908200" cy="450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00a400f4bc_0_0"/>
          <p:cNvPicPr preferRelativeResize="0"/>
          <p:nvPr/>
        </p:nvPicPr>
        <p:blipFill rotWithShape="1">
          <a:blip r:embed="rId6">
            <a:alphaModFix/>
          </a:blip>
          <a:srcRect b="92357" l="64765" r="0" t="827"/>
          <a:stretch/>
        </p:blipFill>
        <p:spPr>
          <a:xfrm>
            <a:off x="6220450" y="2265450"/>
            <a:ext cx="2001900" cy="54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00a400f4bc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6150" y="2445075"/>
            <a:ext cx="961125" cy="26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/>
          <p:nvPr/>
        </p:nvSpPr>
        <p:spPr>
          <a:xfrm>
            <a:off x="7244759" y="631789"/>
            <a:ext cx="1837200" cy="17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1" name="Google Shape;231;p10"/>
          <p:cNvSpPr txBox="1"/>
          <p:nvPr>
            <p:ph type="title"/>
          </p:nvPr>
        </p:nvSpPr>
        <p:spPr>
          <a:xfrm>
            <a:off x="457200" y="2569475"/>
            <a:ext cx="30675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PARTICIPACIÓN </a:t>
            </a:r>
            <a:br>
              <a:rPr b="1" lang="es-ES"/>
            </a:br>
            <a:r>
              <a:rPr b="1" lang="es-ES"/>
              <a:t>EN ENCUENTROS Y FOROS (3)</a:t>
            </a:r>
            <a:endParaRPr/>
          </a:p>
        </p:txBody>
      </p:sp>
      <p:sp>
        <p:nvSpPr>
          <p:cNvPr id="232" name="Google Shape;232;p10"/>
          <p:cNvSpPr txBox="1"/>
          <p:nvPr>
            <p:ph idx="6" type="body"/>
          </p:nvPr>
        </p:nvSpPr>
        <p:spPr>
          <a:xfrm>
            <a:off x="6520738" y="3153575"/>
            <a:ext cx="2424600" cy="2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Conferencia sobre “Comunidades energéticas” durante el 15º Congreso Anual de Energía de la Asociación Colombiana de Generadores de Electricidad (ACOLGEN). 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Bogotá (Colombia), 2023.</a:t>
            </a:r>
            <a:endParaRPr sz="1600"/>
          </a:p>
        </p:txBody>
      </p:sp>
      <p:sp>
        <p:nvSpPr>
          <p:cNvPr id="233" name="Google Shape;233;p10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nterfaz de usuario gráfica&#10;&#10;Descripción generada automáticamente" id="234" name="Google Shape;2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4616" y="1199689"/>
            <a:ext cx="2356835" cy="155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1150" y="1244825"/>
            <a:ext cx="2605525" cy="144935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0"/>
          <p:cNvSpPr txBox="1"/>
          <p:nvPr/>
        </p:nvSpPr>
        <p:spPr>
          <a:xfrm>
            <a:off x="3811150" y="3115875"/>
            <a:ext cx="2122500" cy="27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Organización de la mesa redonda sobre “Renewable Energy  to achieve universal energy access”con ocasión de la celebración del International Renewable Energy Congress (IREC).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2023</a:t>
            </a:r>
            <a:endParaRPr b="0" i="0" sz="16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7" name="Google Shape;23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10175" y="1244813"/>
            <a:ext cx="2424625" cy="155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0"/>
          <p:cNvSpPr txBox="1"/>
          <p:nvPr/>
        </p:nvSpPr>
        <p:spPr>
          <a:xfrm>
            <a:off x="9310175" y="3185113"/>
            <a:ext cx="21225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Organización de la sesión sobre “Comunidades Energéticas” en el Instituto de la Ingeniería de España donde se presentaron los resultados del GT Comunidades energéticas.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</a:t>
            </a:r>
            <a:r>
              <a:rPr lang="es-ES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adrid, 2022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9" name="Google Shape;23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/>
          <p:nvPr/>
        </p:nvSpPr>
        <p:spPr>
          <a:xfrm>
            <a:off x="6722152" y="1620282"/>
            <a:ext cx="1837200" cy="11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5" name="Google Shape;245;p11"/>
          <p:cNvSpPr txBox="1"/>
          <p:nvPr>
            <p:ph type="title"/>
          </p:nvPr>
        </p:nvSpPr>
        <p:spPr>
          <a:xfrm>
            <a:off x="457200" y="2233550"/>
            <a:ext cx="3125400" cy="15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b="1" lang="es-ES"/>
              <a:t>PARTICIPACIÓN </a:t>
            </a:r>
            <a:br>
              <a:rPr b="1" lang="es-ES"/>
            </a:br>
            <a:r>
              <a:rPr b="1" lang="es-ES"/>
              <a:t>EN ENCUENTROS Y FOROS (4)</a:t>
            </a:r>
            <a:endParaRPr/>
          </a:p>
        </p:txBody>
      </p:sp>
      <p:sp>
        <p:nvSpPr>
          <p:cNvPr id="246" name="Google Shape;246;p11"/>
          <p:cNvSpPr txBox="1"/>
          <p:nvPr>
            <p:ph idx="6" type="body"/>
          </p:nvPr>
        </p:nvSpPr>
        <p:spPr>
          <a:xfrm>
            <a:off x="3740425" y="3341600"/>
            <a:ext cx="2442900" cy="29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IV Seminario de Acceso Universal a la Energía. La electrificación de zonas rurales aisladas. Seminario organizado por MAUE en colaboración con AECID y ARIAE sobre Acceso Universal a la Energía en Iberoamérica. La electrificación rural aislada. 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La Antigua (Guatemala), 2019</a:t>
            </a:r>
            <a:endParaRPr sz="1600"/>
          </a:p>
        </p:txBody>
      </p:sp>
      <p:pic>
        <p:nvPicPr>
          <p:cNvPr id="247" name="Google Shape;2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8500" y="1546800"/>
            <a:ext cx="2144632" cy="151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/>
          <p:nvPr/>
        </p:nvSpPr>
        <p:spPr>
          <a:xfrm>
            <a:off x="8512233" y="323227"/>
            <a:ext cx="3697197" cy="3251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49" name="Google Shape;249;p11"/>
          <p:cNvPicPr preferRelativeResize="0"/>
          <p:nvPr/>
        </p:nvPicPr>
        <p:blipFill rotWithShape="1">
          <a:blip r:embed="rId4">
            <a:alphaModFix/>
          </a:blip>
          <a:srcRect b="50422" l="0" r="0" t="0"/>
          <a:stretch/>
        </p:blipFill>
        <p:spPr>
          <a:xfrm>
            <a:off x="6750455" y="1977048"/>
            <a:ext cx="2727417" cy="84482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1"/>
          <p:cNvSpPr txBox="1"/>
          <p:nvPr>
            <p:ph idx="1" type="body"/>
          </p:nvPr>
        </p:nvSpPr>
        <p:spPr>
          <a:xfrm>
            <a:off x="6722150" y="3405138"/>
            <a:ext cx="2499600" cy="27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Mesa redonda organizada por La Casa Encantada en colaboración con MAUE sobre “</a:t>
            </a:r>
            <a:r>
              <a:rPr lang="es-ES" sz="1600">
                <a:solidFill>
                  <a:srgbClr val="222222"/>
                </a:solidFill>
              </a:rPr>
              <a:t>Electrificación solar aislada en Iberoamérica” con ocasión de la celebración del XII Congreso Iberoamericano de Energía Solar.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s-ES" sz="1600"/>
              <a:t>Madrid, 2018</a:t>
            </a:r>
            <a:endParaRPr sz="1600"/>
          </a:p>
        </p:txBody>
      </p:sp>
      <p:pic>
        <p:nvPicPr>
          <p:cNvPr descr="logo" id="251" name="Google Shape;25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93307" y="1493336"/>
            <a:ext cx="93644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6">
            <a:alphaModFix/>
          </a:blip>
          <a:srcRect b="19832" l="0" r="0" t="16915"/>
          <a:stretch/>
        </p:blipFill>
        <p:spPr>
          <a:xfrm>
            <a:off x="10815985" y="1534125"/>
            <a:ext cx="1072515" cy="572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99661" y="2260616"/>
            <a:ext cx="2194351" cy="57277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1"/>
          <p:cNvSpPr txBox="1"/>
          <p:nvPr/>
        </p:nvSpPr>
        <p:spPr>
          <a:xfrm>
            <a:off x="9522250" y="3335963"/>
            <a:ext cx="2568900" cy="30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Organización de la sesión sobre “Energías renovables y acceso universal a la energía-ODS7” dentro de las jornadas de la Casa Encendida sobre “Las energías renovables al alcance de la mano” promovidas por la Escuela Técnica Superior de Ingeniería y Diseño Industrial. </a:t>
            </a:r>
            <a:endParaRPr b="0" i="0" sz="16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Madrid, 2017</a:t>
            </a:r>
            <a:endParaRPr sz="1600"/>
          </a:p>
        </p:txBody>
      </p:sp>
      <p:pic>
        <p:nvPicPr>
          <p:cNvPr id="255" name="Google Shape;25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1"/>
          <p:cNvSpPr/>
          <p:nvPr/>
        </p:nvSpPr>
        <p:spPr>
          <a:xfrm>
            <a:off x="0" y="3861702"/>
            <a:ext cx="3524700" cy="15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/>
          <p:nvPr>
            <p:ph idx="1" type="body"/>
          </p:nvPr>
        </p:nvSpPr>
        <p:spPr>
          <a:xfrm>
            <a:off x="604102" y="5261950"/>
            <a:ext cx="22881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Documento presentado en la Cumbre Iberoamericana en 2021</a:t>
            </a:r>
            <a:endParaRPr sz="1400"/>
          </a:p>
        </p:txBody>
      </p:sp>
      <p:sp>
        <p:nvSpPr>
          <p:cNvPr id="262" name="Google Shape;262;p12"/>
          <p:cNvSpPr txBox="1"/>
          <p:nvPr>
            <p:ph idx="5" type="body"/>
          </p:nvPr>
        </p:nvSpPr>
        <p:spPr>
          <a:xfrm>
            <a:off x="9100374" y="5261050"/>
            <a:ext cx="22881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Propuestas para incorporar el “Acceso Universal a la Energía” en la Cooperación Española. 2014</a:t>
            </a:r>
            <a:endParaRPr sz="1400"/>
          </a:p>
        </p:txBody>
      </p:sp>
      <p:sp>
        <p:nvSpPr>
          <p:cNvPr id="263" name="Google Shape;263;p12"/>
          <p:cNvSpPr txBox="1"/>
          <p:nvPr>
            <p:ph idx="6" type="body"/>
          </p:nvPr>
        </p:nvSpPr>
        <p:spPr>
          <a:xfrm>
            <a:off x="6263525" y="5262000"/>
            <a:ext cx="28695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Reflexión sobre el nivel adecuado de acceso a la energía. 2015</a:t>
            </a:r>
            <a:endParaRPr sz="1400"/>
          </a:p>
        </p:txBody>
      </p:sp>
      <p:sp>
        <p:nvSpPr>
          <p:cNvPr id="264" name="Google Shape;264;p12"/>
          <p:cNvSpPr txBox="1"/>
          <p:nvPr>
            <p:ph idx="9" type="body"/>
          </p:nvPr>
        </p:nvSpPr>
        <p:spPr>
          <a:xfrm>
            <a:off x="3417152" y="5261975"/>
            <a:ext cx="24888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-ES" sz="1400"/>
              <a:t>Ponencias del seminario de Acceso Universal a la Energía. La Electrificación Rural Aislada. Bolivia 2016</a:t>
            </a:r>
            <a:endParaRPr sz="1400"/>
          </a:p>
        </p:txBody>
      </p:sp>
      <p:sp>
        <p:nvSpPr>
          <p:cNvPr id="265" name="Google Shape;265;p12"/>
          <p:cNvSpPr txBox="1"/>
          <p:nvPr>
            <p:ph idx="13" type="body"/>
          </p:nvPr>
        </p:nvSpPr>
        <p:spPr>
          <a:xfrm>
            <a:off x="2689225" y="247135"/>
            <a:ext cx="8102600" cy="667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s-ES" sz="3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PUBLICACIONES</a:t>
            </a:r>
            <a:endParaRPr/>
          </a:p>
        </p:txBody>
      </p:sp>
      <p:pic>
        <p:nvPicPr>
          <p:cNvPr id="266" name="Google Shape;266;p12">
            <a:hlinkClick r:id="rId3"/>
          </p:cNvPr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2556" l="0" r="0" t="2556"/>
          <a:stretch/>
        </p:blipFill>
        <p:spPr>
          <a:xfrm>
            <a:off x="604088" y="1654868"/>
            <a:ext cx="2541587" cy="3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2" title="Captura de pantalla 2025-04-23 172633.png">
            <a:hlinkClick r:id="rId5"/>
          </p:cNvPr>
          <p:cNvPicPr preferRelativeResize="0"/>
          <p:nvPr>
            <p:ph idx="8" type="pic"/>
          </p:nvPr>
        </p:nvPicPr>
        <p:blipFill rotWithShape="1">
          <a:blip r:embed="rId6">
            <a:alphaModFix/>
          </a:blip>
          <a:srcRect b="0" l="17645" r="17645" t="0"/>
          <a:stretch/>
        </p:blipFill>
        <p:spPr>
          <a:xfrm>
            <a:off x="9100363" y="1654868"/>
            <a:ext cx="2540000" cy="3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2">
            <a:hlinkClick r:id="rId7"/>
          </p:cNvPr>
          <p:cNvPicPr preferRelativeResize="0"/>
          <p:nvPr>
            <p:ph idx="3" type="pic"/>
          </p:nvPr>
        </p:nvPicPr>
        <p:blipFill rotWithShape="1">
          <a:blip r:embed="rId8">
            <a:alphaModFix/>
          </a:blip>
          <a:srcRect b="9000" l="0" r="0" t="9001"/>
          <a:stretch/>
        </p:blipFill>
        <p:spPr>
          <a:xfrm>
            <a:off x="3417138" y="1654868"/>
            <a:ext cx="2549525" cy="3344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2">
            <a:hlinkClick r:id="rId9"/>
          </p:cNvPr>
          <p:cNvPicPr preferRelativeResize="0"/>
          <p:nvPr>
            <p:ph idx="2" type="pic"/>
          </p:nvPr>
        </p:nvPicPr>
        <p:blipFill rotWithShape="1">
          <a:blip r:embed="rId10">
            <a:alphaModFix/>
          </a:blip>
          <a:srcRect b="9003" l="0" r="0" t="9004"/>
          <a:stretch/>
        </p:blipFill>
        <p:spPr>
          <a:xfrm>
            <a:off x="6263525" y="1654868"/>
            <a:ext cx="2540000" cy="333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649" y="147848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type="title"/>
          </p:nvPr>
        </p:nvSpPr>
        <p:spPr>
          <a:xfrm>
            <a:off x="419099" y="690200"/>
            <a:ext cx="5638801" cy="105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s-ES">
                <a:solidFill>
                  <a:schemeClr val="lt1"/>
                </a:solidFill>
              </a:rPr>
              <a:t>¿Por qué ser socio de MAUE?</a:t>
            </a:r>
            <a:endParaRPr/>
          </a:p>
        </p:txBody>
      </p:sp>
      <p:sp>
        <p:nvSpPr>
          <p:cNvPr id="276" name="Google Shape;276;p13"/>
          <p:cNvSpPr txBox="1"/>
          <p:nvPr>
            <p:ph idx="1" type="body"/>
          </p:nvPr>
        </p:nvSpPr>
        <p:spPr>
          <a:xfrm>
            <a:off x="419100" y="2034748"/>
            <a:ext cx="4719300" cy="27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400"/>
              <a:t>Posicionamiento de la entidad como impulsor del acceso universal a la electricidad y de la lucha contra la pobreza energética</a:t>
            </a:r>
            <a:r>
              <a:rPr lang="es-ES" sz="1400"/>
              <a:t>. Organización comprometida para lograr la meta 7.1 de los ODS (acceso universal a energía limpia). </a:t>
            </a:r>
            <a:endParaRPr sz="1400"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400"/>
              <a:t>Participación y colaboración con otras organizaciones</a:t>
            </a:r>
            <a:r>
              <a:rPr lang="es-ES" sz="1400"/>
              <a:t>, nacionales o internacionales, que compartan los objetivos de MAUE con el objeto de conseguir un mayor impacto e influencia. </a:t>
            </a:r>
            <a:endParaRPr sz="1400"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400"/>
              <a:t>Aumento de capacidad para atraer y retener talento </a:t>
            </a:r>
            <a:r>
              <a:rPr lang="es-ES" sz="1400"/>
              <a:t>en la organización.</a:t>
            </a:r>
            <a:endParaRPr sz="1400"/>
          </a:p>
          <a:p>
            <a:pPr indent="-1587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s-ES" sz="1400"/>
              <a:t>Incorporar las aportaciones propias en la elaboración de posicionamientos, estudios y análisis de la MAUE</a:t>
            </a:r>
            <a:r>
              <a:rPr lang="es-ES" sz="1400"/>
              <a:t>. </a:t>
            </a:r>
            <a:endParaRPr sz="1400"/>
          </a:p>
        </p:txBody>
      </p:sp>
      <p:pic>
        <p:nvPicPr>
          <p:cNvPr descr="La estrategia de cooperación internacional - SAC - Sociedad de Agricultores  de Colombia" id="277" name="Google Shape;277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9749" r="9748" t="0"/>
          <a:stretch/>
        </p:blipFill>
        <p:spPr>
          <a:xfrm>
            <a:off x="6775848" y="1043255"/>
            <a:ext cx="4334256" cy="5093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099" y="5855545"/>
            <a:ext cx="2001898" cy="561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/>
          <p:nvPr/>
        </p:nvSpPr>
        <p:spPr>
          <a:xfrm>
            <a:off x="249382" y="2963943"/>
            <a:ext cx="3275214" cy="141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467466" y="1708909"/>
            <a:ext cx="3593192" cy="518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/>
              <a:t>¡Gracias por la atención!</a:t>
            </a:r>
            <a:endParaRPr/>
          </a:p>
        </p:txBody>
      </p:sp>
      <p:sp>
        <p:nvSpPr>
          <p:cNvPr id="285" name="Google Shape;285;p14"/>
          <p:cNvSpPr txBox="1"/>
          <p:nvPr>
            <p:ph type="title"/>
          </p:nvPr>
        </p:nvSpPr>
        <p:spPr>
          <a:xfrm>
            <a:off x="467466" y="893806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s-ES"/>
              <a:t>MAUE</a:t>
            </a:r>
            <a:endParaRPr/>
          </a:p>
        </p:txBody>
      </p:sp>
      <p:pic>
        <p:nvPicPr>
          <p:cNvPr id="286" name="Google Shape;286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18" r="1418" t="0"/>
          <a:stretch/>
        </p:blipFill>
        <p:spPr>
          <a:xfrm>
            <a:off x="4740560" y="914395"/>
            <a:ext cx="6574534" cy="5074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"/>
          <p:cNvSpPr txBox="1"/>
          <p:nvPr/>
        </p:nvSpPr>
        <p:spPr>
          <a:xfrm>
            <a:off x="480620" y="2431830"/>
            <a:ext cx="3593192" cy="518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</a:t>
            </a:r>
            <a:r>
              <a:rPr lang="es-E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ó</a:t>
            </a:r>
            <a:r>
              <a:rPr b="0" i="0" lang="es-E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nde encontrarnos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logotipo de redes sociales en color blanco y negro 1972889 Vector en  Vecteezy" id="288" name="Google Shape;288;p14"/>
          <p:cNvPicPr preferRelativeResize="0"/>
          <p:nvPr/>
        </p:nvPicPr>
        <p:blipFill rotWithShape="1">
          <a:blip r:embed="rId4">
            <a:alphaModFix/>
          </a:blip>
          <a:srcRect b="0" l="0" r="65170" t="63896"/>
          <a:stretch/>
        </p:blipFill>
        <p:spPr>
          <a:xfrm>
            <a:off x="390699" y="3342851"/>
            <a:ext cx="465512" cy="4825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 de redes sociales en color blanco y negro 1972889 Vector en  Vecteezy" id="289" name="Google Shape;289;p14"/>
          <p:cNvPicPr preferRelativeResize="0"/>
          <p:nvPr/>
        </p:nvPicPr>
        <p:blipFill rotWithShape="1">
          <a:blip r:embed="rId4">
            <a:alphaModFix/>
          </a:blip>
          <a:srcRect b="62861" l="0" r="65592" t="0"/>
          <a:stretch/>
        </p:blipFill>
        <p:spPr>
          <a:xfrm>
            <a:off x="407325" y="4485042"/>
            <a:ext cx="432259" cy="466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 de redes sociales en color blanco y negro 1972889 Vector en  Vecteezy" id="290" name="Google Shape;290;p14"/>
          <p:cNvPicPr preferRelativeResize="0"/>
          <p:nvPr/>
        </p:nvPicPr>
        <p:blipFill rotWithShape="1">
          <a:blip r:embed="rId4">
            <a:alphaModFix/>
          </a:blip>
          <a:srcRect b="64081" l="35069" r="35816" t="4818"/>
          <a:stretch/>
        </p:blipFill>
        <p:spPr>
          <a:xfrm>
            <a:off x="473824" y="4967601"/>
            <a:ext cx="365763" cy="39069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 txBox="1"/>
          <p:nvPr/>
        </p:nvSpPr>
        <p:spPr>
          <a:xfrm>
            <a:off x="791717" y="3426980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u="sng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5"/>
              </a:rPr>
              <a:t>https://accesoalaenergia.org/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2" name="Google Shape;292;p14"/>
          <p:cNvSpPr txBox="1"/>
          <p:nvPr/>
        </p:nvSpPr>
        <p:spPr>
          <a:xfrm>
            <a:off x="791716" y="4617210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@accesoenergia.es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791716" y="4969240"/>
            <a:ext cx="2733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@mesaaccesoenergia</a:t>
            </a:r>
            <a:endParaRPr b="0" i="0" sz="1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94" name="Google Shape;29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099" y="5931745"/>
            <a:ext cx="2001899" cy="561836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4"/>
          <p:cNvSpPr txBox="1"/>
          <p:nvPr/>
        </p:nvSpPr>
        <p:spPr>
          <a:xfrm>
            <a:off x="407325" y="5360150"/>
            <a:ext cx="36195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Calle Maudes 51. Madrid 28003 – España</a:t>
            </a:r>
            <a:endParaRPr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96" name="Google Shape;29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425" y="4022376"/>
            <a:ext cx="289575" cy="272533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4"/>
          <p:cNvSpPr txBox="1"/>
          <p:nvPr/>
        </p:nvSpPr>
        <p:spPr>
          <a:xfrm>
            <a:off x="780000" y="3957750"/>
            <a:ext cx="34155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u="sng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8"/>
              </a:rPr>
              <a:t>https://www.linkedin.com/company/mesa-de-acceso-universal-a-la-energ-a</a:t>
            </a:r>
            <a:endParaRPr b="0" i="0" sz="14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ión de equilibrar">
  <a:themeElements>
    <a:clrScheme name="Personalizado 2">
      <a:dk1>
        <a:srgbClr val="000000"/>
      </a:dk1>
      <a:lt1>
        <a:srgbClr val="FFFFFF"/>
      </a:lt1>
      <a:dk2>
        <a:srgbClr val="187097"/>
      </a:dk2>
      <a:lt2>
        <a:srgbClr val="62C382"/>
      </a:lt2>
      <a:accent1>
        <a:srgbClr val="249A1D"/>
      </a:accent1>
      <a:accent2>
        <a:srgbClr val="62C382"/>
      </a:accent2>
      <a:accent3>
        <a:srgbClr val="F26017"/>
      </a:accent3>
      <a:accent4>
        <a:srgbClr val="904F90"/>
      </a:accent4>
      <a:accent5>
        <a:srgbClr val="3A2A4B"/>
      </a:accent5>
      <a:accent6>
        <a:srgbClr val="187097"/>
      </a:accent6>
      <a:hlink>
        <a:srgbClr val="25A4CF"/>
      </a:hlink>
      <a:folHlink>
        <a:srgbClr val="F4784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2023-05-19T09:13:55Z</dcterms:created>
  <dc:creator>cmedina</dc:creator>
</cp:coreProperties>
</file>