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</p:sldIdLst>
  <p:sldSz cy="6858000" cx="12192000"/>
  <p:notesSz cx="6858000" cy="9144000"/>
  <p:embeddedFontLst>
    <p:embeddedFont>
      <p:font typeface="Quattrocento Sans"/>
      <p:regular r:id="rId22"/>
      <p:bold r:id="rId23"/>
      <p:italic r:id="rId24"/>
      <p:boldItalic r:id="rId2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672">
          <p15:clr>
            <a:srgbClr val="A4A3A4"/>
          </p15:clr>
        </p15:guide>
        <p15:guide id="2" pos="288">
          <p15:clr>
            <a:srgbClr val="F26B43"/>
          </p15:clr>
        </p15:guide>
        <p15:guide id="3" orient="horz" pos="4056">
          <p15:clr>
            <a:srgbClr val="F26B43"/>
          </p15:clr>
        </p15:guide>
        <p15:guide id="4" orient="horz" pos="1488">
          <p15:clr>
            <a:srgbClr val="A4A3A4"/>
          </p15:clr>
        </p15:guide>
        <p15:guide id="5" pos="3816">
          <p15:clr>
            <a:srgbClr val="A4A3A4"/>
          </p15:clr>
        </p15:guide>
        <p15:guide id="6" pos="7416">
          <p15:clr>
            <a:srgbClr val="F26B43"/>
          </p15:clr>
        </p15:guide>
        <p15:guide id="7" orient="horz" pos="312">
          <p15:clr>
            <a:srgbClr val="F26B43"/>
          </p15:clr>
        </p15:guide>
        <p15:guide id="8" orient="horz" pos="2160">
          <p15:clr>
            <a:srgbClr val="A4A3A4"/>
          </p15:clr>
        </p15:guide>
        <p15:guide id="9" orient="horz" pos="2304">
          <p15:clr>
            <a:srgbClr val="A4A3A4"/>
          </p15:clr>
        </p15:guide>
      </p15:sldGuideLst>
    </p:ext>
    <p:ext uri="GoogleSlidesCustomDataVersion2">
      <go:slidesCustomData xmlns:go="http://customooxmlschemas.google.com/" r:id="rId26" roundtripDataSignature="AMtx7mhpgTZCxDAFz1/11Upuo5PdsLx32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672" orient="horz"/>
        <p:guide pos="288"/>
        <p:guide pos="4056" orient="horz"/>
        <p:guide pos="1488" orient="horz"/>
        <p:guide pos="3816"/>
        <p:guide pos="7416"/>
        <p:guide pos="312" orient="horz"/>
        <p:guide pos="2160" orient="horz"/>
        <p:guide pos="2304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font" Target="fonts/QuattrocentoSans-regular.fntdata"/><Relationship Id="rId21" Type="http://schemas.openxmlformats.org/officeDocument/2006/relationships/slide" Target="slides/slide16.xml"/><Relationship Id="rId24" Type="http://schemas.openxmlformats.org/officeDocument/2006/relationships/font" Target="fonts/QuattrocentoSans-italic.fntdata"/><Relationship Id="rId23" Type="http://schemas.openxmlformats.org/officeDocument/2006/relationships/font" Target="fonts/QuattrocentoSans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customschemas.google.com/relationships/presentationmetadata" Target="metadata"/><Relationship Id="rId25" Type="http://schemas.openxmlformats.org/officeDocument/2006/relationships/font" Target="fonts/QuattrocentoSans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s-E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1" name="Google Shape;91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8" name="Google Shape;98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9" name="Google Shape;10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4" name="Google Shape;124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1" name="Google Shape;131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9" name="Google Shape;159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2" name="Google Shape;172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1" name="Google Shape;181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9" name="Google Shape;189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2f69b6e9718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8" name="Google Shape;198;g2f69b6e9718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300a400f4bc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12" name="Google Shape;212;g300a400f4bc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28" name="Google Shape;228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42" name="Google Shape;242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59" name="Google Shape;259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73" name="Google Shape;273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81" name="Google Shape;281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">
  <p:cSld name="Título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16"/>
          <p:cNvSpPr txBox="1"/>
          <p:nvPr>
            <p:ph type="title"/>
          </p:nvPr>
        </p:nvSpPr>
        <p:spPr>
          <a:xfrm>
            <a:off x="457200" y="4517136"/>
            <a:ext cx="6581554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127777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Quattrocento Sans"/>
              <a:buNone/>
              <a:defRPr sz="3600" cap="non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16"/>
          <p:cNvSpPr/>
          <p:nvPr>
            <p:ph idx="2" type="pic"/>
          </p:nvPr>
        </p:nvSpPr>
        <p:spPr>
          <a:xfrm>
            <a:off x="10651524" y="131804"/>
            <a:ext cx="1038097" cy="906033"/>
          </a:xfrm>
          <a:prstGeom prst="rect">
            <a:avLst/>
          </a:prstGeom>
          <a:noFill/>
          <a:ln>
            <a:noFill/>
          </a:ln>
        </p:spPr>
      </p:sp>
      <p:sp>
        <p:nvSpPr>
          <p:cNvPr id="17" name="Google Shape;17;p16"/>
          <p:cNvSpPr/>
          <p:nvPr/>
        </p:nvSpPr>
        <p:spPr>
          <a:xfrm>
            <a:off x="-313038" y="1"/>
            <a:ext cx="10495005" cy="1153296"/>
          </a:xfrm>
          <a:prstGeom prst="parallelogram">
            <a:avLst>
              <a:gd fmla="val 25000" name="adj"/>
            </a:avLst>
          </a:prstGeom>
          <a:solidFill>
            <a:schemeClr val="dk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8" name="Google Shape;18;p16"/>
          <p:cNvSpPr/>
          <p:nvPr/>
        </p:nvSpPr>
        <p:spPr>
          <a:xfrm>
            <a:off x="2388973" y="6013623"/>
            <a:ext cx="10099589" cy="844378"/>
          </a:xfrm>
          <a:prstGeom prst="parallelogram">
            <a:avLst>
              <a:gd fmla="val 25000" name="adj"/>
            </a:avLst>
          </a:prstGeom>
          <a:solidFill>
            <a:schemeClr val="dk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roducción">
  <p:cSld name="Introducción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7"/>
          <p:cNvSpPr txBox="1"/>
          <p:nvPr>
            <p:ph idx="1" type="body"/>
          </p:nvPr>
        </p:nvSpPr>
        <p:spPr>
          <a:xfrm>
            <a:off x="3247768" y="2240280"/>
            <a:ext cx="8359346" cy="41970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sp>
        <p:nvSpPr>
          <p:cNvPr id="21" name="Google Shape;21;p17"/>
          <p:cNvSpPr txBox="1"/>
          <p:nvPr>
            <p:ph idx="2" type="body"/>
          </p:nvPr>
        </p:nvSpPr>
        <p:spPr>
          <a:xfrm>
            <a:off x="655649" y="4027932"/>
            <a:ext cx="2121408" cy="6217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indent="-228600" lvl="1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indent="-228600" lvl="2" marL="13716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indent="-228600" lvl="3" marL="18288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indent="-228600" lvl="4" marL="22860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sp>
        <p:nvSpPr>
          <p:cNvPr id="22" name="Google Shape;22;p17"/>
          <p:cNvSpPr/>
          <p:nvPr>
            <p:ph idx="3" type="pic"/>
          </p:nvPr>
        </p:nvSpPr>
        <p:spPr>
          <a:xfrm>
            <a:off x="362465" y="131934"/>
            <a:ext cx="1038097" cy="906033"/>
          </a:xfrm>
          <a:prstGeom prst="rect">
            <a:avLst/>
          </a:prstGeom>
          <a:noFill/>
          <a:ln>
            <a:noFill/>
          </a:ln>
        </p:spPr>
      </p:sp>
      <p:sp>
        <p:nvSpPr>
          <p:cNvPr id="23" name="Google Shape;23;p17"/>
          <p:cNvSpPr/>
          <p:nvPr/>
        </p:nvSpPr>
        <p:spPr>
          <a:xfrm>
            <a:off x="1935891" y="8303"/>
            <a:ext cx="10495005" cy="1153296"/>
          </a:xfrm>
          <a:prstGeom prst="parallelogram">
            <a:avLst>
              <a:gd fmla="val 25000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4" name="Google Shape;24;p17"/>
          <p:cNvSpPr txBox="1"/>
          <p:nvPr>
            <p:ph type="title"/>
          </p:nvPr>
        </p:nvSpPr>
        <p:spPr>
          <a:xfrm>
            <a:off x="2446638" y="134200"/>
            <a:ext cx="9160476" cy="9037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Quattrocento Sans"/>
              <a:buNone/>
              <a:defRPr cap="non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cción de equilibrar la paleta">
  <p:cSld name="Acción de equilibrar la paleta">
    <p:bg>
      <p:bgPr>
        <a:solidFill>
          <a:schemeClr val="lt1"/>
        </a:solidFill>
      </p:bgPr>
    </p:bg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8"/>
          <p:cNvSpPr txBox="1"/>
          <p:nvPr>
            <p:ph type="title"/>
          </p:nvPr>
        </p:nvSpPr>
        <p:spPr>
          <a:xfrm>
            <a:off x="457199" y="2569464"/>
            <a:ext cx="3619501" cy="117957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Quattrocento Sans"/>
              <a:buNone/>
              <a:defRPr sz="3200" cap="none"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8"/>
          <p:cNvSpPr/>
          <p:nvPr>
            <p:ph idx="2" type="pic"/>
          </p:nvPr>
        </p:nvSpPr>
        <p:spPr>
          <a:xfrm>
            <a:off x="9407611" y="730779"/>
            <a:ext cx="1955498" cy="2194560"/>
          </a:xfrm>
          <a:prstGeom prst="rect">
            <a:avLst/>
          </a:prstGeom>
          <a:noFill/>
          <a:ln>
            <a:noFill/>
          </a:ln>
        </p:spPr>
      </p:sp>
      <p:sp>
        <p:nvSpPr>
          <p:cNvPr id="28" name="Google Shape;28;p18"/>
          <p:cNvSpPr/>
          <p:nvPr>
            <p:ph idx="3" type="pic"/>
          </p:nvPr>
        </p:nvSpPr>
        <p:spPr>
          <a:xfrm>
            <a:off x="6899190" y="730779"/>
            <a:ext cx="1955498" cy="2194560"/>
          </a:xfrm>
          <a:prstGeom prst="rect">
            <a:avLst/>
          </a:prstGeom>
          <a:noFill/>
          <a:ln>
            <a:noFill/>
          </a:ln>
        </p:spPr>
      </p:sp>
      <p:sp>
        <p:nvSpPr>
          <p:cNvPr id="29" name="Google Shape;29;p18"/>
          <p:cNvSpPr/>
          <p:nvPr>
            <p:ph idx="4" type="pic"/>
          </p:nvPr>
        </p:nvSpPr>
        <p:spPr>
          <a:xfrm>
            <a:off x="4390769" y="730779"/>
            <a:ext cx="1955498" cy="2194560"/>
          </a:xfrm>
          <a:prstGeom prst="rect">
            <a:avLst/>
          </a:prstGeom>
          <a:noFill/>
          <a:ln>
            <a:noFill/>
          </a:ln>
        </p:spPr>
      </p:sp>
      <p:sp>
        <p:nvSpPr>
          <p:cNvPr id="30" name="Google Shape;30;p18"/>
          <p:cNvSpPr txBox="1"/>
          <p:nvPr>
            <p:ph idx="1" type="body"/>
          </p:nvPr>
        </p:nvSpPr>
        <p:spPr>
          <a:xfrm>
            <a:off x="4390769" y="3346408"/>
            <a:ext cx="1956056" cy="23796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sp>
        <p:nvSpPr>
          <p:cNvPr id="31" name="Google Shape;31;p18"/>
          <p:cNvSpPr txBox="1"/>
          <p:nvPr>
            <p:ph idx="5" type="body"/>
          </p:nvPr>
        </p:nvSpPr>
        <p:spPr>
          <a:xfrm>
            <a:off x="6898632" y="3346408"/>
            <a:ext cx="1956056" cy="23796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sp>
        <p:nvSpPr>
          <p:cNvPr id="32" name="Google Shape;32;p18"/>
          <p:cNvSpPr txBox="1"/>
          <p:nvPr>
            <p:ph idx="6" type="body"/>
          </p:nvPr>
        </p:nvSpPr>
        <p:spPr>
          <a:xfrm>
            <a:off x="9407332" y="3346408"/>
            <a:ext cx="1956056" cy="23796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sp>
        <p:nvSpPr>
          <p:cNvPr id="33" name="Google Shape;33;p18"/>
          <p:cNvSpPr/>
          <p:nvPr>
            <p:ph idx="7" type="pic"/>
          </p:nvPr>
        </p:nvSpPr>
        <p:spPr>
          <a:xfrm>
            <a:off x="457199" y="5726070"/>
            <a:ext cx="1038097" cy="906033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aleta Manantial">
  <p:cSld name="Paleta Manantial">
    <p:bg>
      <p:bgPr>
        <a:solidFill>
          <a:schemeClr val="lt1"/>
        </a:solidFill>
      </p:bgPr>
    </p:bg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9"/>
          <p:cNvSpPr/>
          <p:nvPr>
            <p:ph idx="2" type="pic"/>
          </p:nvPr>
        </p:nvSpPr>
        <p:spPr>
          <a:xfrm>
            <a:off x="9660926" y="1513374"/>
            <a:ext cx="1955498" cy="2194560"/>
          </a:xfrm>
          <a:prstGeom prst="rect">
            <a:avLst/>
          </a:prstGeom>
          <a:noFill/>
          <a:ln>
            <a:noFill/>
          </a:ln>
        </p:spPr>
      </p:sp>
      <p:sp>
        <p:nvSpPr>
          <p:cNvPr id="36" name="Google Shape;36;p19"/>
          <p:cNvSpPr/>
          <p:nvPr>
            <p:ph idx="3" type="pic"/>
          </p:nvPr>
        </p:nvSpPr>
        <p:spPr>
          <a:xfrm>
            <a:off x="6685007" y="1513374"/>
            <a:ext cx="1955498" cy="2194560"/>
          </a:xfrm>
          <a:prstGeom prst="rect">
            <a:avLst/>
          </a:prstGeom>
          <a:noFill/>
          <a:ln>
            <a:noFill/>
          </a:ln>
        </p:spPr>
      </p:sp>
      <p:sp>
        <p:nvSpPr>
          <p:cNvPr id="37" name="Google Shape;37;p19"/>
          <p:cNvSpPr/>
          <p:nvPr>
            <p:ph idx="4" type="pic"/>
          </p:nvPr>
        </p:nvSpPr>
        <p:spPr>
          <a:xfrm>
            <a:off x="733170" y="1513374"/>
            <a:ext cx="1955498" cy="2194560"/>
          </a:xfrm>
          <a:prstGeom prst="rect">
            <a:avLst/>
          </a:prstGeom>
          <a:noFill/>
          <a:ln>
            <a:noFill/>
          </a:ln>
        </p:spPr>
      </p:sp>
      <p:sp>
        <p:nvSpPr>
          <p:cNvPr id="38" name="Google Shape;38;p19"/>
          <p:cNvSpPr txBox="1"/>
          <p:nvPr>
            <p:ph idx="1" type="body"/>
          </p:nvPr>
        </p:nvSpPr>
        <p:spPr>
          <a:xfrm>
            <a:off x="733170" y="4129003"/>
            <a:ext cx="1956056" cy="23796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sp>
        <p:nvSpPr>
          <p:cNvPr id="39" name="Google Shape;39;p19"/>
          <p:cNvSpPr txBox="1"/>
          <p:nvPr>
            <p:ph idx="5" type="body"/>
          </p:nvPr>
        </p:nvSpPr>
        <p:spPr>
          <a:xfrm>
            <a:off x="3708530" y="4130849"/>
            <a:ext cx="1956056" cy="23796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sp>
        <p:nvSpPr>
          <p:cNvPr id="40" name="Google Shape;40;p19"/>
          <p:cNvSpPr txBox="1"/>
          <p:nvPr>
            <p:ph idx="6" type="body"/>
          </p:nvPr>
        </p:nvSpPr>
        <p:spPr>
          <a:xfrm>
            <a:off x="9660926" y="4129003"/>
            <a:ext cx="1956056" cy="23796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sp>
        <p:nvSpPr>
          <p:cNvPr id="41" name="Google Shape;41;p19"/>
          <p:cNvSpPr/>
          <p:nvPr>
            <p:ph idx="7" type="pic"/>
          </p:nvPr>
        </p:nvSpPr>
        <p:spPr>
          <a:xfrm>
            <a:off x="362465" y="131934"/>
            <a:ext cx="1038097" cy="906033"/>
          </a:xfrm>
          <a:prstGeom prst="rect">
            <a:avLst/>
          </a:prstGeom>
          <a:noFill/>
          <a:ln>
            <a:noFill/>
          </a:ln>
        </p:spPr>
      </p:sp>
      <p:sp>
        <p:nvSpPr>
          <p:cNvPr id="42" name="Google Shape;42;p19"/>
          <p:cNvSpPr/>
          <p:nvPr/>
        </p:nvSpPr>
        <p:spPr>
          <a:xfrm>
            <a:off x="2026506" y="8302"/>
            <a:ext cx="10495005" cy="1153296"/>
          </a:xfrm>
          <a:prstGeom prst="parallelogram">
            <a:avLst>
              <a:gd fmla="val 25000" name="adj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43" name="Google Shape;43;p19"/>
          <p:cNvSpPr txBox="1"/>
          <p:nvPr/>
        </p:nvSpPr>
        <p:spPr>
          <a:xfrm>
            <a:off x="2446638" y="134200"/>
            <a:ext cx="9160476" cy="9037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Quattrocento Sans"/>
              <a:buNone/>
            </a:pPr>
            <a:r>
              <a:t/>
            </a:r>
            <a:endParaRPr b="0" i="0" sz="3600" u="none" cap="none" strike="noStrike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44" name="Google Shape;44;p19"/>
          <p:cNvSpPr/>
          <p:nvPr>
            <p:ph idx="8" type="pic"/>
          </p:nvPr>
        </p:nvSpPr>
        <p:spPr>
          <a:xfrm>
            <a:off x="3709088" y="1513374"/>
            <a:ext cx="1955498" cy="2194560"/>
          </a:xfrm>
          <a:prstGeom prst="rect">
            <a:avLst/>
          </a:prstGeom>
          <a:noFill/>
          <a:ln>
            <a:noFill/>
          </a:ln>
        </p:spPr>
      </p:sp>
      <p:sp>
        <p:nvSpPr>
          <p:cNvPr id="45" name="Google Shape;45;p19"/>
          <p:cNvSpPr txBox="1"/>
          <p:nvPr>
            <p:ph idx="9" type="body"/>
          </p:nvPr>
        </p:nvSpPr>
        <p:spPr>
          <a:xfrm>
            <a:off x="6684728" y="4129003"/>
            <a:ext cx="1956056" cy="23796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sp>
        <p:nvSpPr>
          <p:cNvPr id="46" name="Google Shape;46;p19"/>
          <p:cNvSpPr txBox="1"/>
          <p:nvPr>
            <p:ph idx="13" type="body"/>
          </p:nvPr>
        </p:nvSpPr>
        <p:spPr>
          <a:xfrm>
            <a:off x="2689225" y="247135"/>
            <a:ext cx="8102600" cy="6672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cción de equilibrar la paleta envolvente">
  <p:cSld name="Acción de equilibrar la paleta envolvente">
    <p:bg>
      <p:bgPr>
        <a:solidFill>
          <a:schemeClr val="lt1"/>
        </a:solidFill>
      </p:bgPr>
    </p:bg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20"/>
          <p:cNvSpPr/>
          <p:nvPr/>
        </p:nvSpPr>
        <p:spPr>
          <a:xfrm>
            <a:off x="0" y="2430162"/>
            <a:ext cx="4267200" cy="44278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49" name="Google Shape;49;p20"/>
          <p:cNvSpPr txBox="1"/>
          <p:nvPr>
            <p:ph type="title"/>
          </p:nvPr>
        </p:nvSpPr>
        <p:spPr>
          <a:xfrm>
            <a:off x="457200" y="1377531"/>
            <a:ext cx="3619501" cy="8778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Quattrocento Sans"/>
              <a:buNone/>
              <a:defRPr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20"/>
          <p:cNvSpPr txBox="1"/>
          <p:nvPr>
            <p:ph idx="1" type="body"/>
          </p:nvPr>
        </p:nvSpPr>
        <p:spPr>
          <a:xfrm>
            <a:off x="457199" y="2639732"/>
            <a:ext cx="3619501" cy="38763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66666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sp>
        <p:nvSpPr>
          <p:cNvPr id="51" name="Google Shape;51;p20"/>
          <p:cNvSpPr/>
          <p:nvPr>
            <p:ph idx="2" type="pic"/>
          </p:nvPr>
        </p:nvSpPr>
        <p:spPr>
          <a:xfrm>
            <a:off x="4260850" y="-13386"/>
            <a:ext cx="7480300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52" name="Google Shape;52;p20"/>
          <p:cNvSpPr/>
          <p:nvPr/>
        </p:nvSpPr>
        <p:spPr>
          <a:xfrm>
            <a:off x="11734800" y="4445000"/>
            <a:ext cx="457200" cy="2413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53" name="Google Shape;53;p20"/>
          <p:cNvSpPr/>
          <p:nvPr/>
        </p:nvSpPr>
        <p:spPr>
          <a:xfrm>
            <a:off x="11741150" y="-13386"/>
            <a:ext cx="457200" cy="4462272"/>
          </a:xfrm>
          <a:prstGeom prst="rect">
            <a:avLst/>
          </a:prstGeom>
          <a:solidFill>
            <a:srgbClr val="F4784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54" name="Google Shape;54;p20"/>
          <p:cNvSpPr/>
          <p:nvPr>
            <p:ph idx="3" type="pic"/>
          </p:nvPr>
        </p:nvSpPr>
        <p:spPr>
          <a:xfrm>
            <a:off x="457200" y="221222"/>
            <a:ext cx="1038097" cy="906033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extLst>
    <p:ext uri="{DCECCB84-F9BA-43D5-87BE-67443E8EF086}">
      <p15:sldGuideLst>
        <p15:guide id="1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strucciones">
  <p:cSld name="Instrucciones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21"/>
          <p:cNvSpPr txBox="1"/>
          <p:nvPr>
            <p:ph idx="1" type="body"/>
          </p:nvPr>
        </p:nvSpPr>
        <p:spPr>
          <a:xfrm>
            <a:off x="457200" y="1384300"/>
            <a:ext cx="6591300" cy="45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marR="0" rtl="0" algn="l">
              <a:lnSpc>
                <a:spcPct val="16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AutoNum type="arabicPeriod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sp>
        <p:nvSpPr>
          <p:cNvPr id="57" name="Google Shape;57;p21"/>
          <p:cNvSpPr/>
          <p:nvPr>
            <p:ph idx="2" type="pic"/>
          </p:nvPr>
        </p:nvSpPr>
        <p:spPr>
          <a:xfrm>
            <a:off x="8115300" y="1384300"/>
            <a:ext cx="3410712" cy="4572000"/>
          </a:xfrm>
          <a:prstGeom prst="roundRect">
            <a:avLst>
              <a:gd fmla="val 2543" name="adj"/>
            </a:avLst>
          </a:prstGeom>
          <a:noFill/>
          <a:ln>
            <a:noFill/>
          </a:ln>
        </p:spPr>
      </p:sp>
      <p:sp>
        <p:nvSpPr>
          <p:cNvPr id="58" name="Google Shape;58;p21"/>
          <p:cNvSpPr/>
          <p:nvPr>
            <p:ph idx="3" type="pic"/>
          </p:nvPr>
        </p:nvSpPr>
        <p:spPr>
          <a:xfrm>
            <a:off x="362465" y="131934"/>
            <a:ext cx="1038097" cy="906033"/>
          </a:xfrm>
          <a:prstGeom prst="rect">
            <a:avLst/>
          </a:prstGeom>
          <a:noFill/>
          <a:ln>
            <a:noFill/>
          </a:ln>
        </p:spPr>
      </p:sp>
      <p:sp>
        <p:nvSpPr>
          <p:cNvPr id="59" name="Google Shape;59;p21"/>
          <p:cNvSpPr/>
          <p:nvPr/>
        </p:nvSpPr>
        <p:spPr>
          <a:xfrm>
            <a:off x="1935891" y="-3946"/>
            <a:ext cx="10495005" cy="1153296"/>
          </a:xfrm>
          <a:prstGeom prst="parallelogram">
            <a:avLst>
              <a:gd fmla="val 25000" name="adj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60" name="Google Shape;60;p21"/>
          <p:cNvSpPr txBox="1"/>
          <p:nvPr>
            <p:ph idx="4" type="body"/>
          </p:nvPr>
        </p:nvSpPr>
        <p:spPr>
          <a:xfrm>
            <a:off x="2689225" y="247135"/>
            <a:ext cx="8102600" cy="6672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1032">
          <p15:clr>
            <a:srgbClr val="FBAE40"/>
          </p15:clr>
        </p15:guide>
        <p15:guide id="2" pos="336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aleta envolvente Estrella del programa">
  <p:cSld name="Paleta envolvente Estrella del programa">
    <p:bg>
      <p:bgPr>
        <a:solidFill>
          <a:schemeClr val="lt1"/>
        </a:solidFill>
      </p:bgPr>
    </p:bg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2"/>
          <p:cNvSpPr/>
          <p:nvPr/>
        </p:nvSpPr>
        <p:spPr>
          <a:xfrm>
            <a:off x="0" y="550672"/>
            <a:ext cx="6057900" cy="133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63" name="Google Shape;63;p22"/>
          <p:cNvSpPr/>
          <p:nvPr/>
        </p:nvSpPr>
        <p:spPr>
          <a:xfrm>
            <a:off x="6408242" y="524764"/>
            <a:ext cx="2931587" cy="26289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64" name="Google Shape;64;p22"/>
          <p:cNvSpPr/>
          <p:nvPr/>
        </p:nvSpPr>
        <p:spPr>
          <a:xfrm>
            <a:off x="8730157" y="3893177"/>
            <a:ext cx="2921000" cy="2590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65" name="Google Shape;65;p22"/>
          <p:cNvSpPr/>
          <p:nvPr/>
        </p:nvSpPr>
        <p:spPr>
          <a:xfrm>
            <a:off x="228600" y="241300"/>
            <a:ext cx="11772900" cy="6400800"/>
          </a:xfrm>
          <a:prstGeom prst="rect">
            <a:avLst/>
          </a:prstGeom>
          <a:noFill/>
          <a:ln cap="flat" cmpd="sng" w="25400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66" name="Google Shape;66;p22"/>
          <p:cNvSpPr txBox="1"/>
          <p:nvPr>
            <p:ph type="title"/>
          </p:nvPr>
        </p:nvSpPr>
        <p:spPr>
          <a:xfrm>
            <a:off x="419099" y="690200"/>
            <a:ext cx="5638801" cy="10544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Quattrocento Sans"/>
              <a:buNone/>
              <a:defRPr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2"/>
          <p:cNvSpPr txBox="1"/>
          <p:nvPr>
            <p:ph idx="1" type="body"/>
          </p:nvPr>
        </p:nvSpPr>
        <p:spPr>
          <a:xfrm>
            <a:off x="457200" y="2193544"/>
            <a:ext cx="5202936" cy="330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6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sp>
        <p:nvSpPr>
          <p:cNvPr id="68" name="Google Shape;68;p22"/>
          <p:cNvSpPr/>
          <p:nvPr>
            <p:ph idx="2" type="pic"/>
          </p:nvPr>
        </p:nvSpPr>
        <p:spPr>
          <a:xfrm>
            <a:off x="6875239" y="943864"/>
            <a:ext cx="4334256" cy="5093208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69" name="Google Shape;69;p22"/>
          <p:cNvSpPr/>
          <p:nvPr>
            <p:ph idx="3" type="pic"/>
          </p:nvPr>
        </p:nvSpPr>
        <p:spPr>
          <a:xfrm>
            <a:off x="456299" y="5584055"/>
            <a:ext cx="1038097" cy="906033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extLst>
    <p:ext uri="{DCECCB84-F9BA-43D5-87BE-67443E8EF086}">
      <p15:sldGuideLst>
        <p15:guide id="1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aleta envolvente Manantial">
  <p:cSld name="Paleta envolvente Manantial">
    <p:bg>
      <p:bgPr>
        <a:solidFill>
          <a:schemeClr val="lt1"/>
        </a:solidFill>
      </p:bgPr>
    </p:bg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23"/>
          <p:cNvSpPr/>
          <p:nvPr/>
        </p:nvSpPr>
        <p:spPr>
          <a:xfrm>
            <a:off x="0" y="0"/>
            <a:ext cx="2445488" cy="457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72" name="Google Shape;72;p23"/>
          <p:cNvSpPr/>
          <p:nvPr/>
        </p:nvSpPr>
        <p:spPr>
          <a:xfrm rot="5400000">
            <a:off x="10740656" y="5406656"/>
            <a:ext cx="2445488" cy="457200"/>
          </a:xfrm>
          <a:prstGeom prst="rect">
            <a:avLst/>
          </a:prstGeom>
          <a:solidFill>
            <a:srgbClr val="8A589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73" name="Google Shape;73;p23"/>
          <p:cNvSpPr/>
          <p:nvPr/>
        </p:nvSpPr>
        <p:spPr>
          <a:xfrm>
            <a:off x="7982712" y="495300"/>
            <a:ext cx="3753612" cy="59436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74" name="Google Shape;74;p23"/>
          <p:cNvSpPr/>
          <p:nvPr/>
        </p:nvSpPr>
        <p:spPr>
          <a:xfrm>
            <a:off x="4251158" y="495300"/>
            <a:ext cx="3787056" cy="59436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75" name="Google Shape;75;p23"/>
          <p:cNvSpPr txBox="1"/>
          <p:nvPr>
            <p:ph idx="1" type="body"/>
          </p:nvPr>
        </p:nvSpPr>
        <p:spPr>
          <a:xfrm>
            <a:off x="467466" y="2024792"/>
            <a:ext cx="3593192" cy="32552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6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sp>
        <p:nvSpPr>
          <p:cNvPr id="76" name="Google Shape;76;p23"/>
          <p:cNvSpPr/>
          <p:nvPr>
            <p:ph idx="2" type="pic"/>
          </p:nvPr>
        </p:nvSpPr>
        <p:spPr>
          <a:xfrm>
            <a:off x="4709160" y="960120"/>
            <a:ext cx="6574536" cy="5074920"/>
          </a:xfrm>
          <a:prstGeom prst="rect">
            <a:avLst/>
          </a:prstGeom>
          <a:noFill/>
          <a:ln>
            <a:noFill/>
          </a:ln>
        </p:spPr>
      </p:sp>
      <p:sp>
        <p:nvSpPr>
          <p:cNvPr id="77" name="Google Shape;77;p23"/>
          <p:cNvSpPr/>
          <p:nvPr/>
        </p:nvSpPr>
        <p:spPr>
          <a:xfrm>
            <a:off x="228600" y="241300"/>
            <a:ext cx="11772900" cy="6400800"/>
          </a:xfrm>
          <a:prstGeom prst="rect">
            <a:avLst/>
          </a:prstGeom>
          <a:noFill/>
          <a:ln cap="flat" cmpd="sng" w="25400">
            <a:solidFill>
              <a:schemeClr val="accent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78" name="Google Shape;78;p23"/>
          <p:cNvSpPr txBox="1"/>
          <p:nvPr>
            <p:ph type="title"/>
          </p:nvPr>
        </p:nvSpPr>
        <p:spPr>
          <a:xfrm>
            <a:off x="467466" y="893806"/>
            <a:ext cx="3619501" cy="8778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Quattrocento Sans"/>
              <a:buNone/>
              <a:defRPr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3"/>
          <p:cNvSpPr/>
          <p:nvPr>
            <p:ph idx="3" type="pic"/>
          </p:nvPr>
        </p:nvSpPr>
        <p:spPr>
          <a:xfrm>
            <a:off x="456299" y="5584055"/>
            <a:ext cx="1038097" cy="906033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extLst>
    <p:ext uri="{DCECCB84-F9BA-43D5-87BE-67443E8EF086}">
      <p15:sldGuideLst>
        <p15:guide id="1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aleta envolvente Entretenimientos">
  <p:cSld name="Paleta envolvente Entretenimientos">
    <p:bg>
      <p:bgPr>
        <a:solidFill>
          <a:schemeClr val="lt1"/>
        </a:solidFill>
      </p:bgPr>
    </p:bg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4"/>
          <p:cNvSpPr/>
          <p:nvPr/>
        </p:nvSpPr>
        <p:spPr>
          <a:xfrm>
            <a:off x="6712974" y="1651000"/>
            <a:ext cx="460459" cy="5207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82" name="Google Shape;82;p24"/>
          <p:cNvSpPr/>
          <p:nvPr/>
        </p:nvSpPr>
        <p:spPr>
          <a:xfrm>
            <a:off x="9271000" y="0"/>
            <a:ext cx="2921000" cy="53975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83" name="Google Shape;83;p24"/>
          <p:cNvSpPr/>
          <p:nvPr/>
        </p:nvSpPr>
        <p:spPr>
          <a:xfrm>
            <a:off x="0" y="1760287"/>
            <a:ext cx="5461000" cy="215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84" name="Google Shape;84;p24"/>
          <p:cNvSpPr/>
          <p:nvPr/>
        </p:nvSpPr>
        <p:spPr>
          <a:xfrm>
            <a:off x="228600" y="241300"/>
            <a:ext cx="11772900" cy="6400800"/>
          </a:xfrm>
          <a:prstGeom prst="rect">
            <a:avLst/>
          </a:prstGeom>
          <a:noFill/>
          <a:ln cap="flat" cmpd="sng" w="2540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85" name="Google Shape;85;p24"/>
          <p:cNvSpPr txBox="1"/>
          <p:nvPr>
            <p:ph type="title"/>
          </p:nvPr>
        </p:nvSpPr>
        <p:spPr>
          <a:xfrm>
            <a:off x="453267" y="528387"/>
            <a:ext cx="5605272" cy="116071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Quattrocento Sans"/>
              <a:buNone/>
              <a:defRPr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24"/>
          <p:cNvSpPr txBox="1"/>
          <p:nvPr>
            <p:ph idx="1" type="body"/>
          </p:nvPr>
        </p:nvSpPr>
        <p:spPr>
          <a:xfrm>
            <a:off x="453267" y="2221992"/>
            <a:ext cx="4946904" cy="30749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66666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sp>
        <p:nvSpPr>
          <p:cNvPr id="87" name="Google Shape;87;p24"/>
          <p:cNvSpPr/>
          <p:nvPr>
            <p:ph idx="2" type="pic"/>
          </p:nvPr>
        </p:nvSpPr>
        <p:spPr>
          <a:xfrm>
            <a:off x="7178040" y="457200"/>
            <a:ext cx="4562856" cy="6400800"/>
          </a:xfrm>
          <a:prstGeom prst="rect">
            <a:avLst/>
          </a:prstGeom>
          <a:solidFill>
            <a:srgbClr val="D5CBE3"/>
          </a:solidFill>
          <a:ln>
            <a:noFill/>
          </a:ln>
        </p:spPr>
      </p:sp>
      <p:sp>
        <p:nvSpPr>
          <p:cNvPr id="88" name="Google Shape;88;p24"/>
          <p:cNvSpPr/>
          <p:nvPr>
            <p:ph idx="3" type="pic"/>
          </p:nvPr>
        </p:nvSpPr>
        <p:spPr>
          <a:xfrm>
            <a:off x="456299" y="5584055"/>
            <a:ext cx="1038097" cy="906033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extLst>
    <p:ext uri="{DCECCB84-F9BA-43D5-87BE-67443E8EF086}">
      <p15:sldGuideLst>
        <p15:guide id="1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0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5"/>
          <p:cNvSpPr txBox="1"/>
          <p:nvPr>
            <p:ph type="title"/>
          </p:nvPr>
        </p:nvSpPr>
        <p:spPr>
          <a:xfrm>
            <a:off x="457199" y="914400"/>
            <a:ext cx="11174819" cy="9037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Quattrocento Sans"/>
              <a:buNone/>
              <a:defRPr b="0" i="0" sz="3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sp>
        <p:nvSpPr>
          <p:cNvPr id="12" name="Google Shape;12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sp>
        <p:nvSpPr>
          <p:cNvPr id="13" name="Google Shape;13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pos="5112">
          <p15:clr>
            <a:srgbClr val="F26B43"/>
          </p15:clr>
        </p15:guide>
        <p15:guide id="2" pos="2568">
          <p15:clr>
            <a:srgbClr val="F26B43"/>
          </p15:clr>
        </p15:guide>
        <p15:guide id="3" pos="288">
          <p15:clr>
            <a:srgbClr val="5ACBF0"/>
          </p15:clr>
        </p15:guide>
        <p15:guide id="4" pos="7392">
          <p15:clr>
            <a:srgbClr val="5ACBF0"/>
          </p15:clr>
        </p15:guide>
        <p15:guide id="5" orient="horz" pos="576">
          <p15:clr>
            <a:srgbClr val="5ACBF0"/>
          </p15:clr>
        </p15:guide>
        <p15:guide id="6" orient="horz" pos="3744">
          <p15:clr>
            <a:srgbClr val="5ACBF0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jpg"/><Relationship Id="rId4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1.png"/><Relationship Id="rId4" Type="http://schemas.openxmlformats.org/officeDocument/2006/relationships/image" Target="../media/image2.jpg"/><Relationship Id="rId5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png"/><Relationship Id="rId4" Type="http://schemas.openxmlformats.org/officeDocument/2006/relationships/image" Target="../media/image9.png"/><Relationship Id="rId10" Type="http://schemas.openxmlformats.org/officeDocument/2006/relationships/image" Target="../media/image12.jpg"/><Relationship Id="rId9" Type="http://schemas.openxmlformats.org/officeDocument/2006/relationships/image" Target="../media/image4.png"/><Relationship Id="rId5" Type="http://schemas.openxmlformats.org/officeDocument/2006/relationships/image" Target="../media/image18.png"/><Relationship Id="rId6" Type="http://schemas.openxmlformats.org/officeDocument/2006/relationships/image" Target="../media/image16.png"/><Relationship Id="rId7" Type="http://schemas.openxmlformats.org/officeDocument/2006/relationships/image" Target="../media/image8.png"/><Relationship Id="rId8" Type="http://schemas.openxmlformats.org/officeDocument/2006/relationships/image" Target="../media/image1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4.jpg"/><Relationship Id="rId4" Type="http://schemas.openxmlformats.org/officeDocument/2006/relationships/image" Target="../media/image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5.png"/><Relationship Id="rId4" Type="http://schemas.openxmlformats.org/officeDocument/2006/relationships/image" Target="../media/image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5.png"/><Relationship Id="rId4" Type="http://schemas.openxmlformats.org/officeDocument/2006/relationships/image" Target="../media/image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.png"/><Relationship Id="rId4" Type="http://schemas.openxmlformats.org/officeDocument/2006/relationships/image" Target="../media/image25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.png"/><Relationship Id="rId4" Type="http://schemas.openxmlformats.org/officeDocument/2006/relationships/image" Target="../media/image24.png"/><Relationship Id="rId5" Type="http://schemas.openxmlformats.org/officeDocument/2006/relationships/image" Target="../media/image27.png"/><Relationship Id="rId6" Type="http://schemas.openxmlformats.org/officeDocument/2006/relationships/image" Target="../media/image29.png"/><Relationship Id="rId7" Type="http://schemas.openxmlformats.org/officeDocument/2006/relationships/image" Target="../media/image12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2.jpg"/><Relationship Id="rId4" Type="http://schemas.openxmlformats.org/officeDocument/2006/relationships/image" Target="../media/image21.png"/><Relationship Id="rId5" Type="http://schemas.openxmlformats.org/officeDocument/2006/relationships/image" Target="../media/image28.png"/><Relationship Id="rId6" Type="http://schemas.openxmlformats.org/officeDocument/2006/relationships/image" Target="../media/image4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0.png"/><Relationship Id="rId4" Type="http://schemas.openxmlformats.org/officeDocument/2006/relationships/image" Target="../media/image17.png"/><Relationship Id="rId5" Type="http://schemas.openxmlformats.org/officeDocument/2006/relationships/image" Target="../media/image36.jpg"/><Relationship Id="rId6" Type="http://schemas.openxmlformats.org/officeDocument/2006/relationships/image" Target="../media/image34.jpg"/><Relationship Id="rId7" Type="http://schemas.openxmlformats.org/officeDocument/2006/relationships/image" Target="../media/image19.jpg"/><Relationship Id="rId8" Type="http://schemas.openxmlformats.org/officeDocument/2006/relationships/image" Target="../media/image4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Relationship Id="rId3" Type="http://schemas.openxmlformats.org/officeDocument/2006/relationships/hyperlink" Target="https://accesouniversalalaenergia.files.wordpress.com/2021/04/ods-7-en-iberoamerica-segib-ariae-maue.pdf" TargetMode="External"/><Relationship Id="rId4" Type="http://schemas.openxmlformats.org/officeDocument/2006/relationships/image" Target="../media/image33.png"/><Relationship Id="rId11" Type="http://schemas.openxmlformats.org/officeDocument/2006/relationships/image" Target="../media/image4.png"/><Relationship Id="rId10" Type="http://schemas.openxmlformats.org/officeDocument/2006/relationships/image" Target="../media/image32.png"/><Relationship Id="rId9" Type="http://schemas.openxmlformats.org/officeDocument/2006/relationships/hyperlink" Target="https://accesouniversalalaenergia.files.wordpress.com/2020/02/reflexic3b3n-sobre-el-nivel-adecuado-de-acceso-a-la-energc3ada-1.pdf" TargetMode="External"/><Relationship Id="rId5" Type="http://schemas.openxmlformats.org/officeDocument/2006/relationships/hyperlink" Target="https://accesouniversalalaenergia.files.wordpress.com/2020/02/propuestas-para-incorporar-el-e2809cacceso-universal-a-la-energc3adae2809d-en-la-cooperacic3b3n-espac3b1ola.pdf" TargetMode="External"/><Relationship Id="rId6" Type="http://schemas.openxmlformats.org/officeDocument/2006/relationships/image" Target="../media/image26.png"/><Relationship Id="rId7" Type="http://schemas.openxmlformats.org/officeDocument/2006/relationships/hyperlink" Target="https://accesouniversalalaenergia.files.wordpress.com/2020/02/seminario-de-acceso-universal-a-la-energc3ada.-la-electrificacic3b3n-rural-aislada..pdf" TargetMode="External"/><Relationship Id="rId8" Type="http://schemas.openxmlformats.org/officeDocument/2006/relationships/image" Target="../media/image30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1.jpg"/><Relationship Id="rId4" Type="http://schemas.openxmlformats.org/officeDocument/2006/relationships/image" Target="../media/image4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7.jpg"/><Relationship Id="rId4" Type="http://schemas.openxmlformats.org/officeDocument/2006/relationships/image" Target="../media/image38.png"/><Relationship Id="rId5" Type="http://schemas.openxmlformats.org/officeDocument/2006/relationships/hyperlink" Target="https://accesoalaenergia.org/" TargetMode="External"/><Relationship Id="rId6" Type="http://schemas.openxmlformats.org/officeDocument/2006/relationships/image" Target="../media/image4.png"/><Relationship Id="rId7" Type="http://schemas.openxmlformats.org/officeDocument/2006/relationships/image" Target="../media/image35.png"/><Relationship Id="rId8" Type="http://schemas.openxmlformats.org/officeDocument/2006/relationships/hyperlink" Target="https://www.linkedin.com/company/mesa-de-acceso-universal-a-la-energ-a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"/>
          <p:cNvSpPr txBox="1"/>
          <p:nvPr>
            <p:ph type="title"/>
          </p:nvPr>
        </p:nvSpPr>
        <p:spPr>
          <a:xfrm>
            <a:off x="1970116" y="1435886"/>
            <a:ext cx="8113222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12777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Quattrocento Sans"/>
              <a:buNone/>
            </a:pPr>
            <a:r>
              <a:rPr b="1" lang="es-ES">
                <a:solidFill>
                  <a:schemeClr val="dk1"/>
                </a:solidFill>
              </a:rPr>
              <a:t>MESA DE ACCESO UNIVERSAL</a:t>
            </a:r>
            <a:endParaRPr/>
          </a:p>
          <a:p>
            <a:pPr indent="0" lvl="0" marL="0" rtl="0" algn="ctr">
              <a:lnSpc>
                <a:spcPct val="12777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Quattrocento Sans"/>
              <a:buNone/>
            </a:pPr>
            <a:r>
              <a:rPr b="1" lang="es-ES">
                <a:solidFill>
                  <a:schemeClr val="dk1"/>
                </a:solidFill>
              </a:rPr>
              <a:t>A LA ENERGÍA</a:t>
            </a:r>
            <a:br>
              <a:rPr b="1" lang="es-ES">
                <a:solidFill>
                  <a:schemeClr val="dk1"/>
                </a:solidFill>
              </a:rPr>
            </a:br>
            <a:r>
              <a:rPr b="1" lang="es-ES">
                <a:solidFill>
                  <a:schemeClr val="dk1"/>
                </a:solidFill>
              </a:rPr>
              <a:t>(MAUE)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94" name="Google Shape;94;p1"/>
          <p:cNvSpPr txBox="1"/>
          <p:nvPr/>
        </p:nvSpPr>
        <p:spPr>
          <a:xfrm>
            <a:off x="1686023" y="3008076"/>
            <a:ext cx="8681407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21904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Trebuchet MS"/>
              <a:buNone/>
            </a:pPr>
            <a:r>
              <a:rPr b="0" i="0" lang="es-ES" sz="21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AFFORDABLE, RELIABLE, SUSTAINABLE AND MODERN ENERGY FOR ALL</a:t>
            </a:r>
            <a:endParaRPr/>
          </a:p>
        </p:txBody>
      </p:sp>
      <p:pic>
        <p:nvPicPr>
          <p:cNvPr id="95" name="Google Shape;95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858498" y="4174934"/>
            <a:ext cx="3988964" cy="11195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"/>
          <p:cNvSpPr txBox="1"/>
          <p:nvPr>
            <p:ph idx="1" type="body"/>
          </p:nvPr>
        </p:nvSpPr>
        <p:spPr>
          <a:xfrm>
            <a:off x="3247768" y="2240280"/>
            <a:ext cx="8359346" cy="41970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2" marL="9144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s-ES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670 millions people have no access to electricity (</a:t>
            </a:r>
            <a:r>
              <a:rPr lang="es-ES"/>
              <a:t>UN </a:t>
            </a:r>
            <a:r>
              <a:rPr lang="es-ES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may 2023)</a:t>
            </a:r>
            <a:endParaRPr/>
          </a:p>
          <a:p>
            <a:pPr indent="0" lvl="2" marL="9144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2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s-ES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2,600 million</a:t>
            </a:r>
            <a:r>
              <a:rPr lang="es-ES"/>
              <a:t> people use solid fuels for heating and cooking</a:t>
            </a:r>
            <a:endParaRPr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0" lvl="2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2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</a:pPr>
            <a:r>
              <a:rPr lang="es-ES"/>
              <a:t>A range of </a:t>
            </a:r>
            <a:r>
              <a:rPr lang="es-ES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9.3% </a:t>
            </a:r>
            <a:r>
              <a:rPr lang="es-ES"/>
              <a:t>to</a:t>
            </a:r>
            <a:r>
              <a:rPr lang="es-ES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 16.4% of Spanish households are in energy poverty</a:t>
            </a:r>
            <a:endParaRPr/>
          </a:p>
        </p:txBody>
      </p:sp>
      <p:sp>
        <p:nvSpPr>
          <p:cNvPr id="101" name="Google Shape;101;p2"/>
          <p:cNvSpPr txBox="1"/>
          <p:nvPr>
            <p:ph idx="2" type="body"/>
          </p:nvPr>
        </p:nvSpPr>
        <p:spPr>
          <a:xfrm>
            <a:off x="707333" y="2842953"/>
            <a:ext cx="2121408" cy="6217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</a:pPr>
            <a:r>
              <a:rPr lang="es-ES" sz="1800">
                <a:solidFill>
                  <a:schemeClr val="accent6"/>
                </a:solidFill>
              </a:rPr>
              <a:t>Access to energy is essential if the goal is to alleviate poverty, secure Human Rights and compliance with SDGs</a:t>
            </a:r>
            <a:endParaRPr/>
          </a:p>
        </p:txBody>
      </p:sp>
      <p:sp>
        <p:nvSpPr>
          <p:cNvPr id="102" name="Google Shape;102;p2"/>
          <p:cNvSpPr txBox="1"/>
          <p:nvPr>
            <p:ph type="title"/>
          </p:nvPr>
        </p:nvSpPr>
        <p:spPr>
          <a:xfrm>
            <a:off x="2446638" y="134200"/>
            <a:ext cx="9160476" cy="9037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Quattrocento Sans"/>
              <a:buNone/>
            </a:pPr>
            <a:r>
              <a:rPr lang="es-ES"/>
              <a:t> OUR RAISON D’ÊTRE</a:t>
            </a:r>
            <a:endParaRPr/>
          </a:p>
        </p:txBody>
      </p:sp>
      <p:pic>
        <p:nvPicPr>
          <p:cNvPr descr="ODS 7: Energía asequible y no contaminante" id="103" name="Google Shape;103;p2"/>
          <p:cNvPicPr preferRelativeResize="0"/>
          <p:nvPr/>
        </p:nvPicPr>
        <p:blipFill rotWithShape="1">
          <a:blip r:embed="rId3">
            <a:alphaModFix/>
          </a:blip>
          <a:srcRect b="10383" l="26105" r="26702" t="8440"/>
          <a:stretch/>
        </p:blipFill>
        <p:spPr>
          <a:xfrm>
            <a:off x="3532910" y="2143807"/>
            <a:ext cx="558218" cy="54032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ODS 7: Energía asequible y no contaminante" id="104" name="Google Shape;104;p2"/>
          <p:cNvPicPr preferRelativeResize="0"/>
          <p:nvPr/>
        </p:nvPicPr>
        <p:blipFill rotWithShape="1">
          <a:blip r:embed="rId3">
            <a:alphaModFix/>
          </a:blip>
          <a:srcRect b="10383" l="26105" r="26702" t="8440"/>
          <a:stretch/>
        </p:blipFill>
        <p:spPr>
          <a:xfrm>
            <a:off x="3637030" y="3214779"/>
            <a:ext cx="558218" cy="54032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ODS 7: Energía asequible y no contaminante" id="105" name="Google Shape;105;p2"/>
          <p:cNvPicPr preferRelativeResize="0"/>
          <p:nvPr/>
        </p:nvPicPr>
        <p:blipFill rotWithShape="1">
          <a:blip r:embed="rId3">
            <a:alphaModFix/>
          </a:blip>
          <a:srcRect b="10383" l="26105" r="26702" t="8440"/>
          <a:stretch/>
        </p:blipFill>
        <p:spPr>
          <a:xfrm>
            <a:off x="3637030" y="4417092"/>
            <a:ext cx="558218" cy="5403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5649" y="147848"/>
            <a:ext cx="2001898" cy="5618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3"/>
          <p:cNvSpPr/>
          <p:nvPr/>
        </p:nvSpPr>
        <p:spPr>
          <a:xfrm>
            <a:off x="9327025" y="1419225"/>
            <a:ext cx="1837113" cy="17789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12" name="Google Shape;112;p3"/>
          <p:cNvSpPr/>
          <p:nvPr/>
        </p:nvSpPr>
        <p:spPr>
          <a:xfrm>
            <a:off x="4588625" y="507076"/>
            <a:ext cx="1837113" cy="17789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13" name="Google Shape;113;p3"/>
          <p:cNvSpPr txBox="1"/>
          <p:nvPr>
            <p:ph type="title"/>
          </p:nvPr>
        </p:nvSpPr>
        <p:spPr>
          <a:xfrm>
            <a:off x="557731" y="1608973"/>
            <a:ext cx="3619501" cy="11795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Quattrocento Sans"/>
              <a:buNone/>
            </a:pPr>
            <a:r>
              <a:rPr b="1" lang="es-ES"/>
              <a:t>MAUE</a:t>
            </a:r>
            <a:endParaRPr/>
          </a:p>
        </p:txBody>
      </p:sp>
      <p:sp>
        <p:nvSpPr>
          <p:cNvPr id="114" name="Google Shape;114;p3"/>
          <p:cNvSpPr txBox="1"/>
          <p:nvPr>
            <p:ph idx="1" type="body"/>
          </p:nvPr>
        </p:nvSpPr>
        <p:spPr>
          <a:xfrm>
            <a:off x="4390769" y="3880592"/>
            <a:ext cx="6773369" cy="23796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1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es-ES" sz="1600">
                <a:latin typeface="Quattrocento Sans"/>
                <a:ea typeface="Quattrocento Sans"/>
                <a:cs typeface="Quattrocento Sans"/>
                <a:sym typeface="Quattrocento Sans"/>
              </a:rPr>
              <a:t>A non-profit organization established under article 22 of the Spanish Constitution</a:t>
            </a:r>
            <a:endParaRPr/>
          </a:p>
          <a:p>
            <a:pPr indent="0" lvl="1" marL="457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t/>
            </a:r>
            <a:endParaRPr sz="16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1" marL="457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es-ES" sz="1600">
                <a:latin typeface="Quattrocento Sans"/>
                <a:ea typeface="Quattrocento Sans"/>
                <a:cs typeface="Quattrocento Sans"/>
                <a:sym typeface="Quattrocento Sans"/>
              </a:rPr>
              <a:t>Working since 2024 as a collaborative platform</a:t>
            </a:r>
            <a:endParaRPr/>
          </a:p>
          <a:p>
            <a:pPr indent="0" lvl="1" marL="457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t/>
            </a:r>
            <a:endParaRPr sz="16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1" marL="457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es-ES" sz="1600">
                <a:latin typeface="Quattrocento Sans"/>
                <a:ea typeface="Quattrocento Sans"/>
                <a:cs typeface="Quattrocento Sans"/>
                <a:sym typeface="Quattrocento Sans"/>
              </a:rPr>
              <a:t>Having a full legal status to work for its own goals</a:t>
            </a:r>
            <a:endParaRPr/>
          </a:p>
        </p:txBody>
      </p:sp>
      <p:pic>
        <p:nvPicPr>
          <p:cNvPr id="115" name="Google Shape;115;p3"/>
          <p:cNvPicPr preferRelativeResize="0"/>
          <p:nvPr>
            <p:ph idx="4" type="pic"/>
          </p:nvPr>
        </p:nvPicPr>
        <p:blipFill rotWithShape="1">
          <a:blip r:embed="rId3">
            <a:alphaModFix/>
          </a:blip>
          <a:srcRect b="6479" l="0" r="0" t="6479"/>
          <a:stretch/>
        </p:blipFill>
        <p:spPr>
          <a:xfrm>
            <a:off x="4884738" y="755650"/>
            <a:ext cx="5983287" cy="2193925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3"/>
          <p:cNvSpPr txBox="1"/>
          <p:nvPr/>
        </p:nvSpPr>
        <p:spPr>
          <a:xfrm>
            <a:off x="405001" y="3488263"/>
            <a:ext cx="3325091" cy="9232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s-ES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An Association to promote Universal Access to Energy established in 2023</a:t>
            </a:r>
            <a:endParaRPr b="0" i="0" sz="1800" u="none" cap="none" strike="noStrike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17" name="Google Shape;117;p3"/>
          <p:cNvSpPr/>
          <p:nvPr/>
        </p:nvSpPr>
        <p:spPr>
          <a:xfrm>
            <a:off x="0" y="2851265"/>
            <a:ext cx="3524596" cy="15794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descr="ODS 7: Energía asequible y no contaminante" id="118" name="Google Shape;118;p3"/>
          <p:cNvPicPr preferRelativeResize="0"/>
          <p:nvPr/>
        </p:nvPicPr>
        <p:blipFill rotWithShape="1">
          <a:blip r:embed="rId4">
            <a:alphaModFix/>
          </a:blip>
          <a:srcRect b="10383" l="26105" r="26702" t="8440"/>
          <a:stretch/>
        </p:blipFill>
        <p:spPr>
          <a:xfrm>
            <a:off x="4550240" y="3880592"/>
            <a:ext cx="323256" cy="31289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ODS 7: Energía asequible y no contaminante" id="119" name="Google Shape;119;p3"/>
          <p:cNvPicPr preferRelativeResize="0"/>
          <p:nvPr/>
        </p:nvPicPr>
        <p:blipFill rotWithShape="1">
          <a:blip r:embed="rId4">
            <a:alphaModFix/>
          </a:blip>
          <a:srcRect b="10383" l="26105" r="26702" t="8440"/>
          <a:stretch/>
        </p:blipFill>
        <p:spPr>
          <a:xfrm>
            <a:off x="4588625" y="4651580"/>
            <a:ext cx="323256" cy="31289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ODS 7: Energía asequible y no contaminante" id="120" name="Google Shape;120;p3"/>
          <p:cNvPicPr preferRelativeResize="0"/>
          <p:nvPr/>
        </p:nvPicPr>
        <p:blipFill rotWithShape="1">
          <a:blip r:embed="rId4">
            <a:alphaModFix/>
          </a:blip>
          <a:srcRect b="10383" l="26105" r="26702" t="8440"/>
          <a:stretch/>
        </p:blipFill>
        <p:spPr>
          <a:xfrm>
            <a:off x="4550240" y="5273536"/>
            <a:ext cx="323256" cy="3128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5649" y="147848"/>
            <a:ext cx="2001898" cy="5618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4"/>
          <p:cNvSpPr txBox="1"/>
          <p:nvPr>
            <p:ph idx="1" type="body"/>
          </p:nvPr>
        </p:nvSpPr>
        <p:spPr>
          <a:xfrm>
            <a:off x="402250" y="1632300"/>
            <a:ext cx="11589300" cy="469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79400" lvl="0" marL="28575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</a:pPr>
            <a:r>
              <a:rPr lang="es-ES" sz="1600">
                <a:solidFill>
                  <a:schemeClr val="dk1"/>
                </a:solidFill>
              </a:rPr>
              <a:t>Universal Access to modern and secure forms of energy is a human right</a:t>
            </a:r>
            <a:endParaRPr sz="1600">
              <a:solidFill>
                <a:schemeClr val="dk1"/>
              </a:solidFill>
            </a:endParaRPr>
          </a:p>
          <a:p>
            <a:pPr indent="-184150" lvl="0" marL="28575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</a:pPr>
            <a:r>
              <a:t/>
            </a:r>
            <a:endParaRPr sz="160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-279400" lvl="0" marL="28575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</a:pPr>
            <a:r>
              <a:rPr lang="es-ES" sz="1600">
                <a:solidFill>
                  <a:schemeClr val="dk1"/>
                </a:solidFill>
              </a:rPr>
              <a:t>Universal Access to energy is a duty shared by all of us</a:t>
            </a:r>
            <a:endParaRPr/>
          </a:p>
          <a:p>
            <a:pPr indent="-184150" lvl="0" marL="28575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</a:pPr>
            <a:r>
              <a:t/>
            </a:r>
            <a:endParaRPr sz="160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-279400" lvl="0" marL="28575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</a:pPr>
            <a:r>
              <a:rPr lang="es-ES" sz="1600">
                <a:solidFill>
                  <a:schemeClr val="dk1"/>
                </a:solidFill>
              </a:rPr>
              <a:t>Energy is a requisite for development. Without energy there is no possibility of development</a:t>
            </a:r>
            <a:endParaRPr sz="1600"/>
          </a:p>
          <a:p>
            <a:pPr indent="-184150" lvl="0" marL="28575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</a:pPr>
            <a:r>
              <a:t/>
            </a:r>
            <a:endParaRPr sz="160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-279400" lvl="0" marL="28575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</a:pPr>
            <a:r>
              <a:rPr lang="es-ES" sz="1600">
                <a:solidFill>
                  <a:schemeClr val="dk1"/>
                </a:solidFill>
              </a:rPr>
              <a:t>Access to energy has to be enough to allow a decent life and make possible human development</a:t>
            </a:r>
            <a:endParaRPr/>
          </a:p>
          <a:p>
            <a:pPr indent="-184150" lvl="0" marL="28575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t/>
            </a:r>
            <a:endParaRPr sz="1600">
              <a:solidFill>
                <a:schemeClr val="dk1"/>
              </a:solidFill>
            </a:endParaRPr>
          </a:p>
          <a:p>
            <a:pPr indent="-279400" lvl="0" marL="28575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</a:pPr>
            <a:r>
              <a:rPr lang="es-ES" sz="1600">
                <a:solidFill>
                  <a:schemeClr val="dk1"/>
                </a:solidFill>
              </a:rPr>
              <a:t>Any activity to achieve  access to energy has to inevitably take into account its economic, environmental and social sustainability</a:t>
            </a:r>
            <a:endParaRPr/>
          </a:p>
          <a:p>
            <a:pPr indent="-184150" lvl="0" marL="28575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</a:pPr>
            <a:r>
              <a:t/>
            </a:r>
            <a:endParaRPr sz="160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-279400" lvl="0" marL="28575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</a:pPr>
            <a:r>
              <a:rPr lang="es-ES" sz="1600">
                <a:solidFill>
                  <a:schemeClr val="dk1"/>
                </a:solidFill>
              </a:rPr>
              <a:t>Access to energy in isolated rural communities requires the deployment of innovative models to provide this service with the active participation of final consumers</a:t>
            </a:r>
            <a:endParaRPr/>
          </a:p>
          <a:p>
            <a:pPr indent="0" lvl="0" marL="635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</a:pPr>
            <a:r>
              <a:t/>
            </a:r>
            <a:endParaRPr sz="1500"/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</a:pPr>
            <a:r>
              <a:t/>
            </a:r>
            <a:endParaRPr sz="1500">
              <a:solidFill>
                <a:schemeClr val="accent1"/>
              </a:solidFill>
            </a:endParaRPr>
          </a:p>
        </p:txBody>
      </p:sp>
      <p:sp>
        <p:nvSpPr>
          <p:cNvPr id="127" name="Google Shape;127;p4"/>
          <p:cNvSpPr txBox="1"/>
          <p:nvPr>
            <p:ph type="title"/>
          </p:nvPr>
        </p:nvSpPr>
        <p:spPr>
          <a:xfrm>
            <a:off x="2446638" y="134200"/>
            <a:ext cx="9160476" cy="9037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Quattrocento Sans"/>
              <a:buNone/>
            </a:pPr>
            <a:r>
              <a:rPr lang="es-ES"/>
              <a:t>OUR VISION</a:t>
            </a:r>
            <a:endParaRPr/>
          </a:p>
        </p:txBody>
      </p:sp>
      <p:pic>
        <p:nvPicPr>
          <p:cNvPr id="128" name="Google Shape;128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5649" y="147848"/>
            <a:ext cx="2001898" cy="5618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5"/>
          <p:cNvSpPr txBox="1"/>
          <p:nvPr>
            <p:ph idx="1" type="body"/>
          </p:nvPr>
        </p:nvSpPr>
        <p:spPr>
          <a:xfrm>
            <a:off x="3312936" y="3170811"/>
            <a:ext cx="8805000" cy="419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s-ES">
                <a:solidFill>
                  <a:schemeClr val="dk1"/>
                </a:solidFill>
              </a:rPr>
              <a:t>Secondary goals:</a:t>
            </a:r>
            <a:endParaRPr sz="1600"/>
          </a:p>
          <a:p>
            <a:pPr indent="-273050" lvl="0" marL="28575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▪"/>
            </a:pPr>
            <a:r>
              <a:rPr lang="es-ES" sz="1600">
                <a:solidFill>
                  <a:schemeClr val="dk1"/>
                </a:solidFill>
              </a:rPr>
              <a:t>Facilitate and promote coordinated activities of both public and private actors that can help to achieve the AUE and eradicate Energy Poverty (PE)</a:t>
            </a:r>
            <a:endParaRPr/>
          </a:p>
          <a:p>
            <a:pPr indent="-273050" lvl="0" marL="28575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▪"/>
            </a:pPr>
            <a:r>
              <a:rPr lang="es-ES" sz="1600">
                <a:solidFill>
                  <a:schemeClr val="dk1"/>
                </a:solidFill>
              </a:rPr>
              <a:t>Develop, together with its members and other organizations projects oriented to achieve the AUE and alleviate PE</a:t>
            </a:r>
            <a:endParaRPr sz="1600"/>
          </a:p>
          <a:p>
            <a:pPr indent="-273050" lvl="0" marL="28575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▪"/>
            </a:pPr>
            <a:r>
              <a:rPr lang="es-ES" sz="1600">
                <a:solidFill>
                  <a:schemeClr val="dk1"/>
                </a:solidFill>
              </a:rPr>
              <a:t>Make society aware, as well as those responsible for, of the necessity that AUE could be a reality as soon as possible.</a:t>
            </a:r>
            <a:endParaRPr sz="1600"/>
          </a:p>
          <a:p>
            <a:pPr indent="-273050" lvl="0" marL="28575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▪"/>
            </a:pPr>
            <a:r>
              <a:rPr lang="es-ES" sz="1600">
                <a:solidFill>
                  <a:schemeClr val="dk1"/>
                </a:solidFill>
              </a:rPr>
              <a:t>Implement a forum for Exchange of opinions and experience on AUE and PE</a:t>
            </a:r>
            <a:endParaRPr sz="1600"/>
          </a:p>
          <a:p>
            <a:pPr indent="-273050" lvl="0" marL="28575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▪"/>
            </a:pPr>
            <a:r>
              <a:rPr lang="es-ES" sz="1600">
                <a:solidFill>
                  <a:schemeClr val="dk1"/>
                </a:solidFill>
              </a:rPr>
              <a:t>Foster developments and innovations, either technological or managerial, for carrying out AUE and PE projects</a:t>
            </a:r>
            <a:endParaRPr sz="1600"/>
          </a:p>
        </p:txBody>
      </p:sp>
      <p:sp>
        <p:nvSpPr>
          <p:cNvPr id="134" name="Google Shape;134;p5"/>
          <p:cNvSpPr txBox="1"/>
          <p:nvPr>
            <p:ph type="title"/>
          </p:nvPr>
        </p:nvSpPr>
        <p:spPr>
          <a:xfrm>
            <a:off x="2446638" y="134200"/>
            <a:ext cx="9160476" cy="9037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Quattrocento Sans"/>
              <a:buNone/>
            </a:pPr>
            <a:r>
              <a:rPr lang="es-ES"/>
              <a:t>OUR GOALS</a:t>
            </a:r>
            <a:endParaRPr/>
          </a:p>
        </p:txBody>
      </p:sp>
      <p:grpSp>
        <p:nvGrpSpPr>
          <p:cNvPr id="135" name="Google Shape;135;p5"/>
          <p:cNvGrpSpPr/>
          <p:nvPr/>
        </p:nvGrpSpPr>
        <p:grpSpPr>
          <a:xfrm>
            <a:off x="465513" y="2020257"/>
            <a:ext cx="2377440" cy="3740463"/>
            <a:chOff x="448887" y="2020257"/>
            <a:chExt cx="2377440" cy="3740463"/>
          </a:xfrm>
        </p:grpSpPr>
        <p:sp>
          <p:nvSpPr>
            <p:cNvPr id="136" name="Google Shape;136;p5"/>
            <p:cNvSpPr/>
            <p:nvPr/>
          </p:nvSpPr>
          <p:spPr>
            <a:xfrm>
              <a:off x="1637607" y="2468880"/>
              <a:ext cx="425678" cy="2826327"/>
            </a:xfrm>
            <a:custGeom>
              <a:rect b="b" l="l" r="r" t="t"/>
              <a:pathLst>
                <a:path extrusionOk="0" h="2826327" w="425678">
                  <a:moveTo>
                    <a:pt x="43293" y="2826327"/>
                  </a:moveTo>
                  <a:cubicBezTo>
                    <a:pt x="7271" y="1906385"/>
                    <a:pt x="-28751" y="986443"/>
                    <a:pt x="34980" y="515389"/>
                  </a:cubicBezTo>
                  <a:cubicBezTo>
                    <a:pt x="98711" y="44335"/>
                    <a:pt x="274664" y="144087"/>
                    <a:pt x="425678" y="0"/>
                  </a:cubicBezTo>
                </a:path>
              </a:pathLst>
            </a:custGeom>
            <a:noFill/>
            <a:ln cap="flat" cmpd="sng" w="28575">
              <a:solidFill>
                <a:schemeClr val="accent6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37" name="Google Shape;137;p5"/>
            <p:cNvSpPr/>
            <p:nvPr/>
          </p:nvSpPr>
          <p:spPr>
            <a:xfrm flipH="1" rot="-231812">
              <a:off x="1244385" y="3736955"/>
              <a:ext cx="352585" cy="1582189"/>
            </a:xfrm>
            <a:custGeom>
              <a:rect b="b" l="l" r="r" t="t"/>
              <a:pathLst>
                <a:path extrusionOk="0" h="2826327" w="425678">
                  <a:moveTo>
                    <a:pt x="43293" y="2826327"/>
                  </a:moveTo>
                  <a:cubicBezTo>
                    <a:pt x="7271" y="1906385"/>
                    <a:pt x="-28751" y="986443"/>
                    <a:pt x="34980" y="515389"/>
                  </a:cubicBezTo>
                  <a:cubicBezTo>
                    <a:pt x="98711" y="44335"/>
                    <a:pt x="274664" y="144087"/>
                    <a:pt x="425678" y="0"/>
                  </a:cubicBezTo>
                </a:path>
              </a:pathLst>
            </a:custGeom>
            <a:noFill/>
            <a:ln cap="flat" cmpd="sng" w="28575">
              <a:solidFill>
                <a:schemeClr val="accent6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38" name="Google Shape;138;p5"/>
            <p:cNvSpPr/>
            <p:nvPr/>
          </p:nvSpPr>
          <p:spPr>
            <a:xfrm>
              <a:off x="1685880" y="3150523"/>
              <a:ext cx="451658" cy="2144683"/>
            </a:xfrm>
            <a:custGeom>
              <a:rect b="b" l="l" r="r" t="t"/>
              <a:pathLst>
                <a:path extrusionOk="0" h="2826327" w="425678">
                  <a:moveTo>
                    <a:pt x="43293" y="2826327"/>
                  </a:moveTo>
                  <a:cubicBezTo>
                    <a:pt x="7271" y="1906385"/>
                    <a:pt x="-28751" y="986443"/>
                    <a:pt x="34980" y="515389"/>
                  </a:cubicBezTo>
                  <a:cubicBezTo>
                    <a:pt x="98711" y="44335"/>
                    <a:pt x="274664" y="144087"/>
                    <a:pt x="425678" y="0"/>
                  </a:cubicBezTo>
                </a:path>
              </a:pathLst>
            </a:custGeom>
            <a:noFill/>
            <a:ln cap="flat" cmpd="sng" w="2857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39" name="Google Shape;139;p5"/>
            <p:cNvSpPr/>
            <p:nvPr/>
          </p:nvSpPr>
          <p:spPr>
            <a:xfrm>
              <a:off x="1416470" y="4379419"/>
              <a:ext cx="133003" cy="931025"/>
            </a:xfrm>
            <a:custGeom>
              <a:rect b="b" l="l" r="r" t="t"/>
              <a:pathLst>
                <a:path extrusionOk="0" h="931025" w="133003">
                  <a:moveTo>
                    <a:pt x="133003" y="931025"/>
                  </a:moveTo>
                  <a:cubicBezTo>
                    <a:pt x="127461" y="634538"/>
                    <a:pt x="121919" y="338051"/>
                    <a:pt x="99752" y="182880"/>
                  </a:cubicBezTo>
                  <a:cubicBezTo>
                    <a:pt x="77585" y="27709"/>
                    <a:pt x="38792" y="13854"/>
                    <a:pt x="0" y="0"/>
                  </a:cubicBezTo>
                </a:path>
              </a:pathLst>
            </a:custGeom>
            <a:noFill/>
            <a:ln cap="flat" cmpd="sng" w="2857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40" name="Google Shape;140;p5"/>
            <p:cNvSpPr/>
            <p:nvPr/>
          </p:nvSpPr>
          <p:spPr>
            <a:xfrm flipH="1">
              <a:off x="1775214" y="4379420"/>
              <a:ext cx="168203" cy="931025"/>
            </a:xfrm>
            <a:custGeom>
              <a:rect b="b" l="l" r="r" t="t"/>
              <a:pathLst>
                <a:path extrusionOk="0" h="931025" w="133003">
                  <a:moveTo>
                    <a:pt x="133003" y="931025"/>
                  </a:moveTo>
                  <a:cubicBezTo>
                    <a:pt x="127461" y="634538"/>
                    <a:pt x="121919" y="338051"/>
                    <a:pt x="99752" y="182880"/>
                  </a:cubicBezTo>
                  <a:cubicBezTo>
                    <a:pt x="77585" y="27709"/>
                    <a:pt x="38792" y="13854"/>
                    <a:pt x="0" y="0"/>
                  </a:cubicBezTo>
                </a:path>
              </a:pathLst>
            </a:custGeom>
            <a:noFill/>
            <a:ln cap="flat" cmpd="sng" w="2857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41" name="Google Shape;141;p5"/>
            <p:cNvSpPr/>
            <p:nvPr/>
          </p:nvSpPr>
          <p:spPr>
            <a:xfrm>
              <a:off x="1546168" y="2859045"/>
              <a:ext cx="116378" cy="216664"/>
            </a:xfrm>
            <a:custGeom>
              <a:rect b="b" l="l" r="r" t="t"/>
              <a:pathLst>
                <a:path extrusionOk="0" h="216664" w="116378">
                  <a:moveTo>
                    <a:pt x="116378" y="216664"/>
                  </a:moveTo>
                  <a:cubicBezTo>
                    <a:pt x="113607" y="143235"/>
                    <a:pt x="110836" y="69806"/>
                    <a:pt x="91440" y="33784"/>
                  </a:cubicBezTo>
                  <a:cubicBezTo>
                    <a:pt x="72044" y="-2238"/>
                    <a:pt x="36022" y="-853"/>
                    <a:pt x="0" y="533"/>
                  </a:cubicBezTo>
                </a:path>
              </a:pathLst>
            </a:custGeom>
            <a:noFill/>
            <a:ln cap="flat" cmpd="sng" w="28575">
              <a:solidFill>
                <a:schemeClr val="accent6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pic>
          <p:nvPicPr>
            <p:cNvPr descr="Hoja Png Transparent PNG - 1059x851 - Free Download on NicePNG" id="142" name="Google Shape;142;p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690217" y="3680756"/>
              <a:ext cx="376091" cy="37150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3" name="Google Shape;143;p5"/>
            <p:cNvSpPr/>
            <p:nvPr/>
          </p:nvSpPr>
          <p:spPr>
            <a:xfrm>
              <a:off x="912410" y="2401978"/>
              <a:ext cx="679477" cy="648126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44" name="Google Shape;144;p5"/>
            <p:cNvSpPr/>
            <p:nvPr/>
          </p:nvSpPr>
          <p:spPr>
            <a:xfrm>
              <a:off x="1911709" y="2020257"/>
              <a:ext cx="679477" cy="64812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45" name="Google Shape;145;p5"/>
            <p:cNvSpPr/>
            <p:nvPr/>
          </p:nvSpPr>
          <p:spPr>
            <a:xfrm>
              <a:off x="2137538" y="2783644"/>
              <a:ext cx="679477" cy="648126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46" name="Google Shape;146;p5"/>
            <p:cNvSpPr/>
            <p:nvPr/>
          </p:nvSpPr>
          <p:spPr>
            <a:xfrm>
              <a:off x="733688" y="3956443"/>
              <a:ext cx="679477" cy="648126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47" name="Google Shape;147;p5"/>
            <p:cNvSpPr/>
            <p:nvPr/>
          </p:nvSpPr>
          <p:spPr>
            <a:xfrm>
              <a:off x="1904413" y="3995917"/>
              <a:ext cx="679477" cy="64812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48" name="Google Shape;148;p5"/>
            <p:cNvSpPr/>
            <p:nvPr/>
          </p:nvSpPr>
          <p:spPr>
            <a:xfrm>
              <a:off x="634497" y="3193533"/>
              <a:ext cx="679477" cy="64812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49" name="Google Shape;149;p5"/>
            <p:cNvSpPr/>
            <p:nvPr/>
          </p:nvSpPr>
          <p:spPr>
            <a:xfrm>
              <a:off x="448887" y="5295207"/>
              <a:ext cx="2377440" cy="465513"/>
            </a:xfrm>
            <a:prstGeom prst="roundRect">
              <a:avLst>
                <a:gd fmla="val 16667" name="adj"/>
              </a:avLst>
            </a:prstGeom>
            <a:solidFill>
              <a:schemeClr val="accent4"/>
            </a:solidFill>
            <a:ln cap="flat" cmpd="sng" w="12700">
              <a:solidFill>
                <a:srgbClr val="693969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0" i="0" lang="es-ES" sz="1800" u="none" cap="none" strike="noStrike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GOALS</a:t>
              </a:r>
              <a:endParaRPr b="0" i="0" sz="14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pic>
          <p:nvPicPr>
            <p:cNvPr descr="Hoja Png Transparent PNG - 1059x851 - Free Download on NicePNG" id="150" name="Google Shape;150;p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665979" y="2849509"/>
              <a:ext cx="376091" cy="37150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Hoja Png Transparent PNG - 1059x851 - Free Download on NicePNG" id="151" name="Google Shape;151;p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792180" y="4803180"/>
              <a:ext cx="376091" cy="37150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Hoja Png Transparent PNG - 1059x851 - Free Download on NicePNG" id="152" name="Google Shape;152;p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 flipH="1">
              <a:off x="1249173" y="3146091"/>
              <a:ext cx="395591" cy="37150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Hoja Png Transparent PNG - 1059x851 - Free Download on NicePNG" id="153" name="Google Shape;153;p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 flipH="1">
              <a:off x="1151138" y="4651561"/>
              <a:ext cx="395591" cy="37150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Hoja Png Transparent PNG - 1059x851 - Free Download on NicePNG" id="154" name="Google Shape;154;p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 flipH="1">
              <a:off x="1454855" y="2275660"/>
              <a:ext cx="395591" cy="37150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55" name="Google Shape;155;p5"/>
          <p:cNvSpPr txBox="1"/>
          <p:nvPr/>
        </p:nvSpPr>
        <p:spPr>
          <a:xfrm>
            <a:off x="3238683" y="1220038"/>
            <a:ext cx="7694700" cy="19543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s-ES" sz="2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Main goals: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1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-"/>
            </a:pPr>
            <a:r>
              <a:rPr b="0" i="0" lang="es-ES" sz="2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Foster Universal Access to Energy (AUE)</a:t>
            </a:r>
            <a:endParaRPr/>
          </a:p>
          <a:p>
            <a:pPr indent="-1905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-"/>
            </a:pPr>
            <a:r>
              <a:rPr b="0" i="0" lang="es-ES" sz="2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Alleviate Energy Poverty  (PE) </a:t>
            </a:r>
            <a:endParaRPr b="0" i="0" sz="24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id="156" name="Google Shape;156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5649" y="147848"/>
            <a:ext cx="2001898" cy="5618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6"/>
          <p:cNvSpPr txBox="1"/>
          <p:nvPr/>
        </p:nvSpPr>
        <p:spPr>
          <a:xfrm>
            <a:off x="2446638" y="282633"/>
            <a:ext cx="9160476" cy="75533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Quattrocento Sans"/>
              <a:buNone/>
            </a:pPr>
            <a:r>
              <a:rPr b="0" i="0" lang="es-ES" sz="3600" u="none" cap="none" strike="noStrik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OUR MEMBERS</a:t>
            </a:r>
            <a:endParaRPr b="0" i="0" sz="14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id="162" name="Google Shape;162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91565" y="1931406"/>
            <a:ext cx="2439034" cy="9756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1882" y="1844531"/>
            <a:ext cx="2096574" cy="11493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123080" y="1824021"/>
            <a:ext cx="2877357" cy="10613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171542" y="3756055"/>
            <a:ext cx="2142368" cy="7725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571882" y="3303680"/>
            <a:ext cx="2096574" cy="16772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8123080" y="3373091"/>
            <a:ext cx="3230720" cy="15384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6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65649" y="147848"/>
            <a:ext cx="2001898" cy="5618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6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4419475" y="5241575"/>
            <a:ext cx="2364875" cy="6508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7"/>
          <p:cNvSpPr txBox="1"/>
          <p:nvPr>
            <p:ph type="title"/>
          </p:nvPr>
        </p:nvSpPr>
        <p:spPr>
          <a:xfrm>
            <a:off x="457200" y="1377531"/>
            <a:ext cx="3619501" cy="8778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Quattrocento Sans"/>
              <a:buNone/>
            </a:pPr>
            <a:r>
              <a:rPr lang="es-ES"/>
              <a:t>ORGANIZATION</a:t>
            </a:r>
            <a:endParaRPr/>
          </a:p>
        </p:txBody>
      </p:sp>
      <p:sp>
        <p:nvSpPr>
          <p:cNvPr id="175" name="Google Shape;175;p7"/>
          <p:cNvSpPr txBox="1"/>
          <p:nvPr>
            <p:ph idx="1" type="body"/>
          </p:nvPr>
        </p:nvSpPr>
        <p:spPr>
          <a:xfrm>
            <a:off x="457199" y="2639732"/>
            <a:ext cx="3619501" cy="38763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66666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</a:pPr>
            <a:r>
              <a:rPr b="1" lang="es-ES"/>
              <a:t>MEMBERS/GENERAL ASSEMBLY</a:t>
            </a:r>
            <a:endParaRPr/>
          </a:p>
          <a:p>
            <a:pPr indent="0" lvl="0" marL="0" rtl="0" algn="l">
              <a:lnSpc>
                <a:spcPct val="166666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</a:pPr>
            <a:r>
              <a:t/>
            </a:r>
            <a:endParaRPr b="1"/>
          </a:p>
          <a:p>
            <a:pPr indent="0" lvl="0" marL="0" rtl="0" algn="l">
              <a:lnSpc>
                <a:spcPct val="166666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</a:pPr>
            <a:r>
              <a:t/>
            </a:r>
            <a:endParaRPr b="1"/>
          </a:p>
          <a:p>
            <a:pPr indent="0" lvl="0" marL="0" rtl="0" algn="l">
              <a:lnSpc>
                <a:spcPct val="166666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</a:pPr>
            <a:r>
              <a:t/>
            </a:r>
            <a:endParaRPr b="1"/>
          </a:p>
          <a:p>
            <a:pPr indent="0" lvl="0" marL="0" rtl="0" algn="ctr">
              <a:lnSpc>
                <a:spcPct val="166666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</a:pPr>
            <a:r>
              <a:rPr b="1" lang="es-ES"/>
              <a:t>MANAGING BOARD</a:t>
            </a:r>
            <a:endParaRPr/>
          </a:p>
          <a:p>
            <a:pPr indent="0" lvl="0" marL="0" rtl="0" algn="ctr">
              <a:lnSpc>
                <a:spcPct val="166666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</a:pPr>
            <a:r>
              <a:rPr b="1" lang="es-ES"/>
              <a:t>Chairman</a:t>
            </a:r>
            <a:endParaRPr/>
          </a:p>
          <a:p>
            <a:pPr indent="0" lvl="0" marL="0" rtl="0" algn="ctr">
              <a:lnSpc>
                <a:spcPct val="166666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</a:pPr>
            <a:r>
              <a:rPr b="1" lang="es-ES"/>
              <a:t>Vice chairman</a:t>
            </a:r>
            <a:endParaRPr/>
          </a:p>
          <a:p>
            <a:pPr indent="0" lvl="0" marL="0" rtl="0" algn="ctr">
              <a:lnSpc>
                <a:spcPct val="166666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</a:pPr>
            <a:r>
              <a:rPr b="1" lang="es-ES"/>
              <a:t>Board members</a:t>
            </a:r>
            <a:endParaRPr/>
          </a:p>
        </p:txBody>
      </p:sp>
      <p:pic>
        <p:nvPicPr>
          <p:cNvPr descr="Qué es la gestión por procesos y cómo funciona" id="176" name="Google Shape;176;p7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10870" r="10869" t="0"/>
          <a:stretch/>
        </p:blipFill>
        <p:spPr>
          <a:xfrm>
            <a:off x="4260850" y="-13386"/>
            <a:ext cx="7480300" cy="68580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7" name="Google Shape;177;p7"/>
          <p:cNvCxnSpPr/>
          <p:nvPr/>
        </p:nvCxnSpPr>
        <p:spPr>
          <a:xfrm flipH="1">
            <a:off x="2169622" y="3150524"/>
            <a:ext cx="8313" cy="1030778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pic>
        <p:nvPicPr>
          <p:cNvPr id="178" name="Google Shape;178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5649" y="147848"/>
            <a:ext cx="2001898" cy="5618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8"/>
          <p:cNvSpPr txBox="1"/>
          <p:nvPr>
            <p:ph idx="1" type="body"/>
          </p:nvPr>
        </p:nvSpPr>
        <p:spPr>
          <a:xfrm>
            <a:off x="177093" y="1657041"/>
            <a:ext cx="7992056" cy="474820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66666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s-ES" sz="1600"/>
              <a:t>Perú (Acciona.org-Esf-FICAI),2013: </a:t>
            </a:r>
            <a:r>
              <a:rPr b="1" lang="es-ES" sz="1600">
                <a:solidFill>
                  <a:srgbClr val="6667AB"/>
                </a:solidFill>
              </a:rPr>
              <a:t>project</a:t>
            </a:r>
            <a:r>
              <a:rPr lang="es-ES" sz="1600"/>
              <a:t> </a:t>
            </a:r>
            <a:r>
              <a:rPr b="1" lang="es-ES" sz="1600">
                <a:solidFill>
                  <a:srgbClr val="6667AB"/>
                </a:solidFill>
              </a:rPr>
              <a:t>”Electrification of 10 community centers in Cajamarca by means of FV systems (Perú)”. </a:t>
            </a:r>
            <a:endParaRPr sz="1600"/>
          </a:p>
          <a:p>
            <a:pPr indent="-342900" lvl="0" marL="342900" rtl="0" algn="l">
              <a:lnSpc>
                <a:spcPct val="166666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s-ES" sz="1600"/>
              <a:t>Perú (Acciona.org-FICAI), 2015: </a:t>
            </a:r>
            <a:r>
              <a:rPr b="1" lang="es-ES" sz="1600">
                <a:solidFill>
                  <a:srgbClr val="6667AB"/>
                </a:solidFill>
              </a:rPr>
              <a:t>project “Rural electrification by means of supply and services centers (ERCESS)”. </a:t>
            </a:r>
            <a:endParaRPr/>
          </a:p>
          <a:p>
            <a:pPr indent="-342900" lvl="0" marL="342900" rtl="0" algn="l">
              <a:lnSpc>
                <a:spcPct val="166666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s-ES" sz="1600"/>
              <a:t>Perú (Acciona.org-FICAI-IIT), 2017: </a:t>
            </a:r>
            <a:r>
              <a:rPr b="1" lang="es-ES" sz="1600">
                <a:solidFill>
                  <a:srgbClr val="2D5193"/>
                </a:solidFill>
              </a:rPr>
              <a:t>project “Electricity supply with renewable sources in isolated communities in the Napo river basin (Peruvian Amazon region)”. </a:t>
            </a:r>
            <a:endParaRPr b="1" sz="1600">
              <a:solidFill>
                <a:srgbClr val="6667AB"/>
              </a:solidFill>
            </a:endParaRPr>
          </a:p>
          <a:p>
            <a:pPr indent="-342900" lvl="0" marL="342900" rtl="0" algn="l">
              <a:lnSpc>
                <a:spcPct val="166666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s-ES" sz="1600"/>
              <a:t>Colombia (FICAI-Waya-IIT), 2020: </a:t>
            </a:r>
            <a:r>
              <a:rPr b="1" lang="es-ES" sz="1600">
                <a:solidFill>
                  <a:srgbClr val="2D5193"/>
                </a:solidFill>
              </a:rPr>
              <a:t>Consultancy to identify and evaluate international experiences  in the implementation of innovative models for energy access</a:t>
            </a:r>
            <a:endParaRPr sz="1600"/>
          </a:p>
          <a:p>
            <a:pPr indent="-342900" lvl="0" marL="342900" rtl="0" algn="l">
              <a:lnSpc>
                <a:spcPct val="166666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s-ES" sz="1600">
                <a:highlight>
                  <a:schemeClr val="lt1"/>
                </a:highlight>
              </a:rPr>
              <a:t>Bolivia (IIT – Waya - TTA), 2022: </a:t>
            </a:r>
            <a:r>
              <a:rPr b="1" lang="es-ES" sz="1600">
                <a:solidFill>
                  <a:srgbClr val="2D5193"/>
                </a:solidFill>
                <a:highlight>
                  <a:schemeClr val="lt1"/>
                </a:highlight>
              </a:rPr>
              <a:t>Elaboration and implementation of the Bolivian Integrated National Plan for Rural Electrification</a:t>
            </a:r>
            <a:endParaRPr b="1" sz="1600">
              <a:solidFill>
                <a:srgbClr val="2D5193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228600" lvl="0" marL="342900" rtl="0" algn="l">
              <a:lnSpc>
                <a:spcPct val="166666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b="1" sz="1600">
              <a:solidFill>
                <a:srgbClr val="2D5193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228600" lvl="0" marL="342900" rtl="0" algn="l">
              <a:lnSpc>
                <a:spcPct val="166666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600">
              <a:highlight>
                <a:schemeClr val="lt1"/>
              </a:highlight>
            </a:endParaRPr>
          </a:p>
          <a:p>
            <a:pPr indent="-241300" lvl="0" marL="342900" rtl="0" algn="l">
              <a:lnSpc>
                <a:spcPct val="1875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Quattrocento Sans"/>
              <a:buNone/>
            </a:pPr>
            <a:r>
              <a:t/>
            </a:r>
            <a:endParaRPr b="1" sz="1600">
              <a:solidFill>
                <a:schemeClr val="dk2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-228600" lvl="0" marL="342900" rtl="0" algn="l">
              <a:lnSpc>
                <a:spcPct val="16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None/>
            </a:pPr>
            <a:r>
              <a:t/>
            </a:r>
            <a:endParaRPr sz="16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-228600" lvl="0" marL="342900" rtl="0" algn="l">
              <a:lnSpc>
                <a:spcPct val="16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None/>
            </a:pPr>
            <a:r>
              <a:t/>
            </a:r>
            <a:endParaRPr sz="1600"/>
          </a:p>
        </p:txBody>
      </p:sp>
      <p:sp>
        <p:nvSpPr>
          <p:cNvPr id="184" name="Google Shape;184;p8"/>
          <p:cNvSpPr txBox="1"/>
          <p:nvPr/>
        </p:nvSpPr>
        <p:spPr>
          <a:xfrm>
            <a:off x="2436698" y="215054"/>
            <a:ext cx="9079375" cy="9037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Quattrocento Sans"/>
              <a:buNone/>
            </a:pPr>
            <a:r>
              <a:rPr b="0" i="0" lang="es-ES" sz="3600" u="none" cap="none" strike="noStrik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COOPERATION AMONG MEMBERS (1)</a:t>
            </a:r>
            <a:endParaRPr b="0" i="0" sz="14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id="185" name="Google Shape;185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31574" y="1878496"/>
            <a:ext cx="2867025" cy="4305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5649" y="147848"/>
            <a:ext cx="2001898" cy="5618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9"/>
          <p:cNvSpPr txBox="1"/>
          <p:nvPr>
            <p:ph idx="1" type="body"/>
          </p:nvPr>
        </p:nvSpPr>
        <p:spPr>
          <a:xfrm>
            <a:off x="298240" y="1130725"/>
            <a:ext cx="7992056" cy="33627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342900" rtl="0" algn="l">
              <a:lnSpc>
                <a:spcPct val="16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None/>
            </a:pPr>
            <a:r>
              <a:t/>
            </a:r>
            <a:endParaRPr>
              <a:latin typeface="Trebuchet MS"/>
              <a:ea typeface="Trebuchet MS"/>
              <a:cs typeface="Trebuchet MS"/>
              <a:sym typeface="Trebuchet MS"/>
            </a:endParaRPr>
          </a:p>
          <a:p>
            <a:pPr indent="-228600" lvl="0" marL="342900" rtl="0" algn="l">
              <a:lnSpc>
                <a:spcPct val="16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None/>
            </a:pPr>
            <a:r>
              <a:t/>
            </a:r>
            <a:endParaRPr/>
          </a:p>
        </p:txBody>
      </p:sp>
      <p:sp>
        <p:nvSpPr>
          <p:cNvPr id="192" name="Google Shape;192;p9"/>
          <p:cNvSpPr txBox="1"/>
          <p:nvPr/>
        </p:nvSpPr>
        <p:spPr>
          <a:xfrm>
            <a:off x="2436698" y="311390"/>
            <a:ext cx="9079375" cy="9037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Quattrocento Sans"/>
              <a:buNone/>
            </a:pPr>
            <a:r>
              <a:rPr b="0" i="0" lang="es-ES" sz="3600" u="none" cap="none" strike="noStrik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COOPERATION AMONG MEMBERS (2)</a:t>
            </a:r>
            <a:endParaRPr b="0" i="0" sz="14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93" name="Google Shape;193;p9"/>
          <p:cNvSpPr txBox="1"/>
          <p:nvPr/>
        </p:nvSpPr>
        <p:spPr>
          <a:xfrm>
            <a:off x="139893" y="1928988"/>
            <a:ext cx="8308750" cy="42043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lnSpc>
                <a:spcPct val="16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AutoNum type="arabicPeriod" startAt="6"/>
            </a:pPr>
            <a:r>
              <a:rPr b="0" i="0" lang="es-ES" sz="16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Panamá (FICAI-Waya-IIT), 2023: </a:t>
            </a:r>
            <a:r>
              <a:rPr b="1" i="0" lang="es-ES" sz="1600" u="none" cap="none" strike="noStrike">
                <a:solidFill>
                  <a:srgbClr val="2F5496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Consulting for the development of financing mechanisms for energy access in Panama.</a:t>
            </a:r>
            <a:r>
              <a:rPr b="0" i="0" lang="es-ES" sz="16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 </a:t>
            </a:r>
            <a:endParaRPr/>
          </a:p>
          <a:p>
            <a:pPr indent="-342900" lvl="0" marL="342900" marR="0" rtl="0" algn="l">
              <a:lnSpc>
                <a:spcPct val="16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AutoNum type="arabicPeriod" startAt="6"/>
            </a:pPr>
            <a:r>
              <a:rPr b="0" i="0" lang="es-ES" sz="16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Panamá (FICAI-Waya-IIT-TTA,2023</a:t>
            </a:r>
            <a:r>
              <a:rPr b="1" i="0" lang="es-ES" sz="16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: </a:t>
            </a:r>
            <a:r>
              <a:rPr b="1" i="0" lang="es-ES" sz="1600" u="none" cap="none" strike="noStrike">
                <a:solidFill>
                  <a:srgbClr val="11537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Drafting of the Rural National Electrification Plan as a basis to achieve the goal of universal energy acc</a:t>
            </a:r>
            <a:r>
              <a:rPr b="1" i="0" lang="es-ES" sz="16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ess</a:t>
            </a:r>
            <a:r>
              <a:rPr b="1" i="0" lang="es-ES" sz="1600" u="none" cap="none" strike="noStrike">
                <a:solidFill>
                  <a:srgbClr val="2D5193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. </a:t>
            </a:r>
            <a:endParaRPr b="0" i="0" sz="16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-342900" lvl="0" marL="342900" marR="0" rtl="0" algn="l">
              <a:lnSpc>
                <a:spcPct val="16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AutoNum type="arabicPeriod" startAt="6"/>
            </a:pPr>
            <a:r>
              <a:rPr b="0" i="0" lang="es-ES" sz="16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Perú (FICAI-Waya-IIT-TTA), 2023: </a:t>
            </a:r>
            <a:r>
              <a:rPr b="1" i="0" lang="es-ES" sz="1600" u="none" cap="none" strike="noStrike">
                <a:solidFill>
                  <a:srgbClr val="2D5193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Making of the Georeferenced Plan for universal access to electricity in Perú</a:t>
            </a:r>
            <a:endParaRPr b="0" i="0" sz="16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-342900" lvl="0" marL="342900" marR="0" rtl="0" algn="l">
              <a:lnSpc>
                <a:spcPct val="16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AutoNum type="arabicPeriod" startAt="6"/>
            </a:pPr>
            <a:r>
              <a:rPr b="0" i="0" lang="es-ES" sz="16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Brazil (Waya-IIT- TTA),2023: </a:t>
            </a:r>
            <a:r>
              <a:rPr b="1" i="0" lang="es-ES" sz="1600" u="none" cap="none" strike="noStrike">
                <a:solidFill>
                  <a:srgbClr val="2D5193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Making of the Georeferenced Plan for Universal Access to Electricity in Brazil</a:t>
            </a:r>
            <a:endParaRPr b="0" i="0" sz="16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-342900" lvl="0" marL="342900" marR="0" rtl="0" algn="l">
              <a:lnSpc>
                <a:spcPct val="16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AutoNum type="arabicPeriod" startAt="6"/>
            </a:pPr>
            <a:r>
              <a:rPr b="0" i="0" lang="es-ES" sz="1600" u="none" cap="none" strike="noStrike">
                <a:solidFill>
                  <a:schemeClr val="dk1"/>
                </a:solidFill>
                <a:highlight>
                  <a:schemeClr val="lt1"/>
                </a:highlight>
                <a:latin typeface="Quattrocento Sans"/>
                <a:ea typeface="Quattrocento Sans"/>
                <a:cs typeface="Quattrocento Sans"/>
                <a:sym typeface="Quattrocento Sans"/>
              </a:rPr>
              <a:t>Suriname (TTA - Waya), 2023: </a:t>
            </a:r>
            <a:r>
              <a:rPr b="1" i="0" lang="es-ES" sz="1600" u="none" cap="none" strike="noStrike">
                <a:solidFill>
                  <a:srgbClr val="2D5193"/>
                </a:solidFill>
                <a:highlight>
                  <a:schemeClr val="lt1"/>
                </a:highlight>
                <a:latin typeface="Quattrocento Sans"/>
                <a:ea typeface="Quattrocento Sans"/>
                <a:cs typeface="Quattrocento Sans"/>
                <a:sym typeface="Quattrocento Sans"/>
              </a:rPr>
              <a:t>Drafting of the Rural Electricity Plan in Suriname to support the goal of universal energy access in 2030</a:t>
            </a:r>
            <a:endParaRPr b="0" i="0" sz="1600" u="none" cap="none" strike="noStrike">
              <a:solidFill>
                <a:srgbClr val="000000"/>
              </a:solidFill>
              <a:highlight>
                <a:schemeClr val="lt1"/>
              </a:highlight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id="194" name="Google Shape;194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31574" y="1878496"/>
            <a:ext cx="2867025" cy="4305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5649" y="147848"/>
            <a:ext cx="2001898" cy="5618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2f69b6e9718_0_0"/>
          <p:cNvSpPr txBox="1"/>
          <p:nvPr>
            <p:ph type="title"/>
          </p:nvPr>
        </p:nvSpPr>
        <p:spPr>
          <a:xfrm>
            <a:off x="457200" y="945674"/>
            <a:ext cx="3067500" cy="188907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Quattrocento Sans"/>
              <a:buNone/>
            </a:pPr>
            <a:r>
              <a:rPr b="1" lang="es-ES"/>
              <a:t>MAUE IN                     FORI AND EVENTS(1)</a:t>
            </a:r>
            <a:endParaRPr/>
          </a:p>
        </p:txBody>
      </p:sp>
      <p:sp>
        <p:nvSpPr>
          <p:cNvPr id="201" name="Google Shape;201;g2f69b6e9718_0_0"/>
          <p:cNvSpPr/>
          <p:nvPr/>
        </p:nvSpPr>
        <p:spPr>
          <a:xfrm>
            <a:off x="8512233" y="323227"/>
            <a:ext cx="3697200" cy="325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id="202" name="Google Shape;202;g2f69b6e9718_0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5649" y="147848"/>
            <a:ext cx="2001899" cy="561836"/>
          </a:xfrm>
          <a:prstGeom prst="rect">
            <a:avLst/>
          </a:prstGeom>
          <a:noFill/>
          <a:ln>
            <a:noFill/>
          </a:ln>
        </p:spPr>
      </p:pic>
      <p:sp>
        <p:nvSpPr>
          <p:cNvPr id="203" name="Google Shape;203;g2f69b6e9718_0_0"/>
          <p:cNvSpPr/>
          <p:nvPr/>
        </p:nvSpPr>
        <p:spPr>
          <a:xfrm>
            <a:off x="0" y="2947302"/>
            <a:ext cx="3524700" cy="157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04" name="Google Shape;204;g2f69b6e9718_0_0"/>
          <p:cNvSpPr txBox="1"/>
          <p:nvPr/>
        </p:nvSpPr>
        <p:spPr>
          <a:xfrm>
            <a:off x="3524700" y="945675"/>
            <a:ext cx="8573400" cy="326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0" i="0" lang="es-ES" sz="1600" u="none" cap="none" strike="noStrike">
                <a:solidFill>
                  <a:srgbClr val="134F5C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:</a:t>
            </a:r>
            <a:endParaRPr/>
          </a:p>
          <a:p>
            <a:pPr indent="0" lvl="0" marL="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1" i="0" lang="es-ES" sz="1900" u="none" cap="none" strike="noStrike">
                <a:solidFill>
                  <a:srgbClr val="134F5C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MAUE X Anniversary</a:t>
            </a:r>
            <a:endParaRPr/>
          </a:p>
          <a:p>
            <a:pPr indent="0" lvl="0" marL="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0" i="1" lang="es-ES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“Moving forward in the cooperation to achieve universal access to energy and against energy poverty” </a:t>
            </a:r>
            <a:endParaRPr/>
          </a:p>
          <a:p>
            <a:pPr indent="0" lvl="0" marL="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0" i="0" lang="es-ES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Madrid, 5th June 2024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" name="Google Shape;205;g2f69b6e9718_0_0"/>
          <p:cNvSpPr txBox="1"/>
          <p:nvPr/>
        </p:nvSpPr>
        <p:spPr>
          <a:xfrm>
            <a:off x="3709200" y="2729875"/>
            <a:ext cx="2781900" cy="3959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1" i="0" lang="es-ES" sz="1500" u="none" cap="none" strike="noStrike">
                <a:solidFill>
                  <a:srgbClr val="073763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Session 1 “Electrifying the last mile: Ibero-America case”</a:t>
            </a:r>
            <a:endParaRPr b="0" i="0" sz="1500" u="none" cap="none" strike="noStrike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0" i="0" lang="es-ES" sz="15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. Luis Jesús Sánchez de Tembleque (Secretary ARIAE)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0" i="0" lang="es-ES" sz="15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. José Gabriel Martín (Director Acciona.org)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0" i="0" lang="es-ES" sz="15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.  Andrés González (co-director and co-founder Waya Energy)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0" i="0" lang="es-ES" sz="15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. Moderator: Mariano Molina (Energía sin Fronteras).</a:t>
            </a:r>
            <a:endParaRPr/>
          </a:p>
        </p:txBody>
      </p:sp>
      <p:sp>
        <p:nvSpPr>
          <p:cNvPr id="206" name="Google Shape;206;g2f69b6e9718_0_0"/>
          <p:cNvSpPr txBox="1"/>
          <p:nvPr/>
        </p:nvSpPr>
        <p:spPr>
          <a:xfrm>
            <a:off x="6675600" y="2737282"/>
            <a:ext cx="2781900" cy="3959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1" i="0" lang="es-ES" sz="1500" u="none" cap="none" strike="noStrike">
                <a:solidFill>
                  <a:srgbClr val="11537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Session 2 “Massive Access to energy: Africa case”</a:t>
            </a:r>
            <a:endParaRPr b="0" i="0" sz="1500" u="none" cap="none" strike="noStrike">
              <a:solidFill>
                <a:srgbClr val="11537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0" i="0" lang="es-ES" sz="15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. Carlos Sordo (GOGLA)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0" i="0" lang="es-ES" sz="15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.  Nicolás Larrañaga (TTA)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0" i="0" lang="es-ES" sz="15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. Moderator: Ignacio Pérez-Arriaga</a:t>
            </a:r>
            <a:endParaRPr/>
          </a:p>
        </p:txBody>
      </p:sp>
      <p:sp>
        <p:nvSpPr>
          <p:cNvPr id="207" name="Google Shape;207;g2f69b6e9718_0_0"/>
          <p:cNvSpPr txBox="1"/>
          <p:nvPr/>
        </p:nvSpPr>
        <p:spPr>
          <a:xfrm>
            <a:off x="9495000" y="2737275"/>
            <a:ext cx="2866800" cy="3959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1" i="0" lang="es-ES" sz="1500" u="none" cap="none" strike="noStrike">
                <a:solidFill>
                  <a:srgbClr val="11537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Session 3 “Eradicating energy poverty in a transient Europe </a:t>
            </a:r>
            <a:r>
              <a:rPr b="1" i="0" lang="es-ES" sz="1500" u="none" cap="none" strike="noStrike">
                <a:solidFill>
                  <a:srgbClr val="274E13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”</a:t>
            </a:r>
            <a:endParaRPr b="0" i="0" sz="1500" u="none" cap="none" strike="noStrike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0" i="0" lang="es-ES" sz="15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. Ester Sevilla (Fundación Naturgy)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0" i="0" lang="es-ES" sz="15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. Cecilia Foronda (Ecodes)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0" i="0" lang="es-ES" sz="15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. Sergio Tirado (ACA)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0" i="0" lang="es-ES" sz="15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. Moderator: Roberto Barrella (Comillas-ICAI)</a:t>
            </a:r>
            <a:endParaRPr/>
          </a:p>
        </p:txBody>
      </p:sp>
      <p:pic>
        <p:nvPicPr>
          <p:cNvPr id="208" name="Google Shape;208;g2f69b6e9718_0_0" title="x-aniversario---mesa-de-acceso-universal-a-la-energa-maue-05-06-2024_3_53771752590_o.jpg"/>
          <p:cNvPicPr preferRelativeResize="0"/>
          <p:nvPr/>
        </p:nvPicPr>
        <p:blipFill rotWithShape="1">
          <a:blip r:embed="rId4">
            <a:alphaModFix/>
          </a:blip>
          <a:srcRect b="11071" l="4199" r="2262" t="0"/>
          <a:stretch/>
        </p:blipFill>
        <p:spPr>
          <a:xfrm>
            <a:off x="105200" y="3217650"/>
            <a:ext cx="3314299" cy="2073701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g2f69b6e9718_0_0"/>
          <p:cNvSpPr txBox="1"/>
          <p:nvPr/>
        </p:nvSpPr>
        <p:spPr>
          <a:xfrm>
            <a:off x="0" y="5291350"/>
            <a:ext cx="3524700" cy="70067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s-ES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Opening Session Sara Aagesen - Secretary of State for Energy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300a400f4bc_0_0"/>
          <p:cNvSpPr txBox="1"/>
          <p:nvPr>
            <p:ph type="title"/>
          </p:nvPr>
        </p:nvSpPr>
        <p:spPr>
          <a:xfrm>
            <a:off x="369878" y="2238498"/>
            <a:ext cx="2340588" cy="1515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Quattrocento Sans"/>
              <a:buNone/>
            </a:pPr>
            <a:r>
              <a:rPr b="1" lang="es-ES"/>
              <a:t>MAUE IN FORI</a:t>
            </a:r>
            <a:br>
              <a:rPr b="1" lang="es-ES"/>
            </a:br>
            <a:r>
              <a:rPr b="1" lang="es-ES"/>
              <a:t>AND EVENTS  (2)</a:t>
            </a:r>
            <a:endParaRPr/>
          </a:p>
        </p:txBody>
      </p:sp>
      <p:sp>
        <p:nvSpPr>
          <p:cNvPr id="215" name="Google Shape;215;g300a400f4bc_0_0"/>
          <p:cNvSpPr/>
          <p:nvPr/>
        </p:nvSpPr>
        <p:spPr>
          <a:xfrm>
            <a:off x="8512233" y="323227"/>
            <a:ext cx="3697200" cy="325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16" name="Google Shape;216;g300a400f4bc_0_0"/>
          <p:cNvSpPr txBox="1"/>
          <p:nvPr>
            <p:ph idx="1" type="body"/>
          </p:nvPr>
        </p:nvSpPr>
        <p:spPr>
          <a:xfrm>
            <a:off x="9128638" y="2996298"/>
            <a:ext cx="2908200" cy="278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rPr lang="es-ES" sz="1600"/>
              <a:t>“Electrifying the last mile in Ibero-America”.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t/>
            </a:r>
            <a:endParaRPr sz="1600"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rPr lang="es-ES" sz="1600"/>
              <a:t>Presentation to the  VII International Congress on Studies for Development «Just transitions and  deals for sustainable development»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rPr lang="es-ES" sz="1600"/>
              <a:t>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rPr lang="es-ES" sz="1600"/>
              <a:t>Universidad Complutense de Madrid.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rPr lang="es-ES" sz="1600"/>
              <a:t>Madrid, May 2024</a:t>
            </a:r>
            <a:endParaRPr/>
          </a:p>
        </p:txBody>
      </p:sp>
      <p:pic>
        <p:nvPicPr>
          <p:cNvPr id="217" name="Google Shape;217;g300a400f4bc_0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5649" y="147848"/>
            <a:ext cx="2001899" cy="56183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g300a400f4bc_0_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128638" y="1013100"/>
            <a:ext cx="2637825" cy="1895475"/>
          </a:xfrm>
          <a:prstGeom prst="rect">
            <a:avLst/>
          </a:prstGeom>
          <a:noFill/>
          <a:ln>
            <a:noFill/>
          </a:ln>
        </p:spPr>
      </p:pic>
      <p:sp>
        <p:nvSpPr>
          <p:cNvPr id="219" name="Google Shape;219;g300a400f4bc_0_0"/>
          <p:cNvSpPr/>
          <p:nvPr/>
        </p:nvSpPr>
        <p:spPr>
          <a:xfrm>
            <a:off x="0" y="3861702"/>
            <a:ext cx="3524700" cy="157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20" name="Google Shape;220;g300a400f4bc_0_0"/>
          <p:cNvSpPr txBox="1"/>
          <p:nvPr/>
        </p:nvSpPr>
        <p:spPr>
          <a:xfrm>
            <a:off x="6361051" y="2996298"/>
            <a:ext cx="2568900" cy="326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0" i="0" lang="es-ES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Round Table on universal Access to energy in Bolivia 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0" i="0" lang="es-ES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Organized by Luces Nuevas, hold at Universidad Mayor San Simón (UMSS), Instituto de Ciencias Sociales (INCISO).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0" i="0" lang="es-ES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Cochabamba (Bolivia), August 2024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1" name="Google Shape;221;g300a400f4bc_0_0"/>
          <p:cNvPicPr preferRelativeResize="0"/>
          <p:nvPr/>
        </p:nvPicPr>
        <p:blipFill rotWithShape="1">
          <a:blip r:embed="rId5">
            <a:alphaModFix/>
          </a:blip>
          <a:srcRect b="48698" l="0" r="42911" t="0"/>
          <a:stretch/>
        </p:blipFill>
        <p:spPr>
          <a:xfrm>
            <a:off x="3402652" y="1900374"/>
            <a:ext cx="2568899" cy="809251"/>
          </a:xfrm>
          <a:prstGeom prst="rect">
            <a:avLst/>
          </a:prstGeom>
          <a:noFill/>
          <a:ln>
            <a:noFill/>
          </a:ln>
        </p:spPr>
      </p:pic>
      <p:sp>
        <p:nvSpPr>
          <p:cNvPr id="222" name="Google Shape;222;g300a400f4bc_0_0"/>
          <p:cNvSpPr txBox="1"/>
          <p:nvPr/>
        </p:nvSpPr>
        <p:spPr>
          <a:xfrm>
            <a:off x="3593464" y="2996298"/>
            <a:ext cx="2568900" cy="326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0" i="0" lang="es-ES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“Last Mile Electrification in Ibero-America”, 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0" i="1" lang="es-ES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5th S-@ccess Conference, </a:t>
            </a:r>
            <a:r>
              <a:rPr b="0" i="0" lang="es-ES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University of the Balearic Islands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0" i="0" lang="es-ES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Mallorca, September  2024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3" name="Google Shape;223;g300a400f4bc_0_0"/>
          <p:cNvPicPr preferRelativeResize="0"/>
          <p:nvPr/>
        </p:nvPicPr>
        <p:blipFill rotWithShape="1">
          <a:blip r:embed="rId6">
            <a:alphaModFix/>
          </a:blip>
          <a:srcRect b="92596" l="0" r="38237" t="552"/>
          <a:stretch/>
        </p:blipFill>
        <p:spPr>
          <a:xfrm>
            <a:off x="6220438" y="1918751"/>
            <a:ext cx="2908200" cy="450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Google Shape;224;g300a400f4bc_0_0"/>
          <p:cNvPicPr preferRelativeResize="0"/>
          <p:nvPr/>
        </p:nvPicPr>
        <p:blipFill rotWithShape="1">
          <a:blip r:embed="rId6">
            <a:alphaModFix/>
          </a:blip>
          <a:srcRect b="92357" l="64765" r="0" t="827"/>
          <a:stretch/>
        </p:blipFill>
        <p:spPr>
          <a:xfrm>
            <a:off x="6220450" y="2265450"/>
            <a:ext cx="2001900" cy="540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g300a400f4bc_0_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146150" y="2445075"/>
            <a:ext cx="961125" cy="264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10"/>
          <p:cNvSpPr/>
          <p:nvPr/>
        </p:nvSpPr>
        <p:spPr>
          <a:xfrm>
            <a:off x="7244759" y="631789"/>
            <a:ext cx="1837200" cy="17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31" name="Google Shape;231;p10"/>
          <p:cNvSpPr txBox="1"/>
          <p:nvPr>
            <p:ph idx="6" type="body"/>
          </p:nvPr>
        </p:nvSpPr>
        <p:spPr>
          <a:xfrm>
            <a:off x="6520738" y="3153575"/>
            <a:ext cx="2424600" cy="23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rPr lang="es-ES" sz="1600"/>
              <a:t>Conference on “Energy communities”  15th Annual Congress on Energy,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t/>
            </a:r>
            <a:endParaRPr sz="1600"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rPr lang="es-ES" sz="1600"/>
              <a:t>Asociación Colombiana de Generadores de Electricidad (ACOLGEN).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t/>
            </a:r>
            <a:endParaRPr sz="100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rPr lang="es-ES" sz="1600"/>
              <a:t>Bogotá (Colombia), 2023.</a:t>
            </a:r>
            <a:endParaRPr/>
          </a:p>
        </p:txBody>
      </p:sp>
      <p:sp>
        <p:nvSpPr>
          <p:cNvPr id="232" name="Google Shape;232;p10"/>
          <p:cNvSpPr/>
          <p:nvPr/>
        </p:nvSpPr>
        <p:spPr>
          <a:xfrm>
            <a:off x="0" y="3861702"/>
            <a:ext cx="3524700" cy="157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descr="Interfaz de usuario gráfica&#10;&#10;Descripción generada automáticamente" id="233" name="Google Shape;233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554616" y="1199689"/>
            <a:ext cx="2356835" cy="1554813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811150" y="1244825"/>
            <a:ext cx="2605525" cy="1449351"/>
          </a:xfrm>
          <a:prstGeom prst="rect">
            <a:avLst/>
          </a:prstGeom>
          <a:noFill/>
          <a:ln>
            <a:noFill/>
          </a:ln>
        </p:spPr>
      </p:pic>
      <p:sp>
        <p:nvSpPr>
          <p:cNvPr id="235" name="Google Shape;235;p10"/>
          <p:cNvSpPr txBox="1"/>
          <p:nvPr/>
        </p:nvSpPr>
        <p:spPr>
          <a:xfrm>
            <a:off x="3811150" y="3115875"/>
            <a:ext cx="2122500" cy="2713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0" i="0" lang="es-ES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Organizer Round Table “Renewable Energy  to achieve universal energy access”. 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0" i="0" lang="es-ES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International Renewable Energy Congress (IREC).</a:t>
            </a:r>
            <a:endParaRPr b="0" i="0" sz="1600" u="none" cap="none" strike="noStrike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0" i="0" lang="es-ES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Madrid, 2023</a:t>
            </a:r>
            <a:endParaRPr b="0" i="0" sz="16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id="236" name="Google Shape;236;p1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310175" y="1244813"/>
            <a:ext cx="2424625" cy="1554799"/>
          </a:xfrm>
          <a:prstGeom prst="rect">
            <a:avLst/>
          </a:prstGeom>
          <a:noFill/>
          <a:ln>
            <a:noFill/>
          </a:ln>
        </p:spPr>
      </p:pic>
      <p:sp>
        <p:nvSpPr>
          <p:cNvPr id="237" name="Google Shape;237;p10"/>
          <p:cNvSpPr txBox="1"/>
          <p:nvPr/>
        </p:nvSpPr>
        <p:spPr>
          <a:xfrm>
            <a:off x="9310175" y="3185113"/>
            <a:ext cx="2122500" cy="263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0" i="0" lang="es-ES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Organizer of the topical session on “Energy communities”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0" i="0" lang="es-ES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Spanish Engineering Institute 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0" i="0" lang="es-ES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Madrid, 2022</a:t>
            </a:r>
            <a:endParaRPr/>
          </a:p>
        </p:txBody>
      </p:sp>
      <p:pic>
        <p:nvPicPr>
          <p:cNvPr id="238" name="Google Shape;238;p1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5649" y="147848"/>
            <a:ext cx="2001898" cy="561836"/>
          </a:xfrm>
          <a:prstGeom prst="rect">
            <a:avLst/>
          </a:prstGeom>
          <a:noFill/>
          <a:ln>
            <a:noFill/>
          </a:ln>
        </p:spPr>
      </p:pic>
      <p:sp>
        <p:nvSpPr>
          <p:cNvPr id="239" name="Google Shape;239;p10"/>
          <p:cNvSpPr txBox="1"/>
          <p:nvPr/>
        </p:nvSpPr>
        <p:spPr>
          <a:xfrm>
            <a:off x="369878" y="1518699"/>
            <a:ext cx="2340588" cy="223539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 lnSpcReduction="10000"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Quattrocento Sans"/>
              <a:buNone/>
            </a:pPr>
            <a:r>
              <a:rPr b="1" i="0" lang="es-ES" sz="32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MAUE IN FORI</a:t>
            </a:r>
            <a:br>
              <a:rPr b="1" i="0" lang="es-ES" sz="32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</a:br>
            <a:r>
              <a:rPr b="1" i="0" lang="es-ES" sz="32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AND EVENTS  (3)</a:t>
            </a:r>
            <a:endParaRPr b="0" i="0" sz="3200" u="none" cap="none" strike="noStrike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11"/>
          <p:cNvSpPr/>
          <p:nvPr/>
        </p:nvSpPr>
        <p:spPr>
          <a:xfrm>
            <a:off x="6722152" y="1620282"/>
            <a:ext cx="1837200" cy="1116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45" name="Google Shape;245;p11"/>
          <p:cNvSpPr txBox="1"/>
          <p:nvPr>
            <p:ph idx="6" type="body"/>
          </p:nvPr>
        </p:nvSpPr>
        <p:spPr>
          <a:xfrm>
            <a:off x="3864012" y="3062301"/>
            <a:ext cx="2442900" cy="29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rPr lang="es-ES" sz="1600"/>
              <a:t>IV Seminar on Universal Access to Energy. Electrification of isolated rural areas.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t/>
            </a:r>
            <a:endParaRPr sz="1600"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rPr lang="es-ES" sz="1600"/>
              <a:t>Seminar organized by MAUE jointly with AECID and ARIAE on Universal Access to Energy in Ibero-America.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rPr lang="es-ES" sz="1600"/>
              <a:t>La Antigua (Guatemala), 2019</a:t>
            </a:r>
            <a:endParaRPr/>
          </a:p>
        </p:txBody>
      </p:sp>
      <p:pic>
        <p:nvPicPr>
          <p:cNvPr id="246" name="Google Shape;246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888500" y="1546800"/>
            <a:ext cx="2144632" cy="1515501"/>
          </a:xfrm>
          <a:prstGeom prst="rect">
            <a:avLst/>
          </a:prstGeom>
          <a:noFill/>
          <a:ln>
            <a:noFill/>
          </a:ln>
        </p:spPr>
      </p:pic>
      <p:sp>
        <p:nvSpPr>
          <p:cNvPr id="247" name="Google Shape;247;p11"/>
          <p:cNvSpPr/>
          <p:nvPr/>
        </p:nvSpPr>
        <p:spPr>
          <a:xfrm>
            <a:off x="8512233" y="323227"/>
            <a:ext cx="3697197" cy="32516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id="248" name="Google Shape;248;p11"/>
          <p:cNvPicPr preferRelativeResize="0"/>
          <p:nvPr/>
        </p:nvPicPr>
        <p:blipFill rotWithShape="1">
          <a:blip r:embed="rId4">
            <a:alphaModFix/>
          </a:blip>
          <a:srcRect b="50422" l="0" r="0" t="0"/>
          <a:stretch/>
        </p:blipFill>
        <p:spPr>
          <a:xfrm>
            <a:off x="6750455" y="1977048"/>
            <a:ext cx="2727417" cy="844826"/>
          </a:xfrm>
          <a:prstGeom prst="rect">
            <a:avLst/>
          </a:prstGeom>
          <a:noFill/>
          <a:ln>
            <a:noFill/>
          </a:ln>
        </p:spPr>
      </p:pic>
      <p:sp>
        <p:nvSpPr>
          <p:cNvPr id="249" name="Google Shape;249;p11"/>
          <p:cNvSpPr txBox="1"/>
          <p:nvPr>
            <p:ph idx="1" type="body"/>
          </p:nvPr>
        </p:nvSpPr>
        <p:spPr>
          <a:xfrm>
            <a:off x="6646224" y="3062301"/>
            <a:ext cx="2499600" cy="278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rPr lang="es-ES" sz="1600"/>
              <a:t>Round Table organized by La Casa Encantada in cooperation with MAUE on “PV electrification for isolated areas in </a:t>
            </a:r>
            <a:r>
              <a:rPr lang="es-ES" sz="1600">
                <a:solidFill>
                  <a:srgbClr val="222222"/>
                </a:solidFill>
              </a:rPr>
              <a:t>Ibero-América”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t/>
            </a:r>
            <a:endParaRPr sz="1600">
              <a:solidFill>
                <a:srgbClr val="222222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rPr lang="es-ES" sz="1600">
                <a:solidFill>
                  <a:srgbClr val="222222"/>
                </a:solidFill>
              </a:rPr>
              <a:t>XII Congreso Iberoamericano de Energía Solar.</a:t>
            </a:r>
            <a:endParaRPr sz="160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rPr lang="es-ES" sz="1600"/>
              <a:t>Madrid, 2018</a:t>
            </a:r>
            <a:endParaRPr/>
          </a:p>
        </p:txBody>
      </p:sp>
      <p:pic>
        <p:nvPicPr>
          <p:cNvPr descr="logo" id="250" name="Google Shape;250;p1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693307" y="1493336"/>
            <a:ext cx="936445" cy="600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p11"/>
          <p:cNvPicPr preferRelativeResize="0"/>
          <p:nvPr/>
        </p:nvPicPr>
        <p:blipFill rotWithShape="1">
          <a:blip r:embed="rId6">
            <a:alphaModFix/>
          </a:blip>
          <a:srcRect b="19832" l="0" r="0" t="16915"/>
          <a:stretch/>
        </p:blipFill>
        <p:spPr>
          <a:xfrm>
            <a:off x="10815985" y="1534125"/>
            <a:ext cx="1072515" cy="57277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p1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9599661" y="2260616"/>
            <a:ext cx="2194351" cy="572770"/>
          </a:xfrm>
          <a:prstGeom prst="rect">
            <a:avLst/>
          </a:prstGeom>
          <a:noFill/>
          <a:ln>
            <a:noFill/>
          </a:ln>
        </p:spPr>
      </p:pic>
      <p:sp>
        <p:nvSpPr>
          <p:cNvPr id="253" name="Google Shape;253;p11"/>
          <p:cNvSpPr txBox="1"/>
          <p:nvPr/>
        </p:nvSpPr>
        <p:spPr>
          <a:xfrm>
            <a:off x="9477872" y="3022563"/>
            <a:ext cx="2568900" cy="3051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0" i="0" lang="es-ES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Organizer of the topical Session “Renewable Energy and universal Access to energy-SDG7” as part of the event “Renewable energy at hand”organized by La Casa Encendida and the 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0" i="0" lang="es-ES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Escuela Técnica Superior de Ingeniería y Diseño Industrial. 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0" i="0" lang="es-ES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Madrid, 2017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4" name="Google Shape;254;p1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65649" y="147848"/>
            <a:ext cx="2001898" cy="561836"/>
          </a:xfrm>
          <a:prstGeom prst="rect">
            <a:avLst/>
          </a:prstGeom>
          <a:noFill/>
          <a:ln>
            <a:noFill/>
          </a:ln>
        </p:spPr>
      </p:pic>
      <p:sp>
        <p:nvSpPr>
          <p:cNvPr id="255" name="Google Shape;255;p11"/>
          <p:cNvSpPr/>
          <p:nvPr/>
        </p:nvSpPr>
        <p:spPr>
          <a:xfrm>
            <a:off x="0" y="3861702"/>
            <a:ext cx="3524700" cy="157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56" name="Google Shape;256;p11"/>
          <p:cNvSpPr txBox="1"/>
          <p:nvPr/>
        </p:nvSpPr>
        <p:spPr>
          <a:xfrm>
            <a:off x="838865" y="1295812"/>
            <a:ext cx="2236592" cy="220729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 lnSpcReduction="10000"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Quattrocento Sans"/>
              <a:buNone/>
            </a:pPr>
            <a:r>
              <a:rPr b="1" i="0" lang="es-ES" sz="32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MAUE IN FORI</a:t>
            </a:r>
            <a:br>
              <a:rPr b="1" i="0" lang="es-ES" sz="32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</a:br>
            <a:r>
              <a:rPr b="1" i="0" lang="es-ES" sz="32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AND EVENTS  (4)</a:t>
            </a:r>
            <a:endParaRPr b="0" i="0" sz="3200" u="none" cap="none" strike="noStrike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12"/>
          <p:cNvSpPr txBox="1"/>
          <p:nvPr>
            <p:ph idx="1" type="body"/>
          </p:nvPr>
        </p:nvSpPr>
        <p:spPr>
          <a:xfrm>
            <a:off x="604101" y="5261950"/>
            <a:ext cx="2647981" cy="8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s-ES" sz="1400"/>
              <a:t>Dedicated report presented to the 2021 Ibero-American Head of State Summit</a:t>
            </a:r>
            <a:endParaRPr/>
          </a:p>
        </p:txBody>
      </p:sp>
      <p:sp>
        <p:nvSpPr>
          <p:cNvPr id="262" name="Google Shape;262;p12"/>
          <p:cNvSpPr txBox="1"/>
          <p:nvPr>
            <p:ph idx="5" type="body"/>
          </p:nvPr>
        </p:nvSpPr>
        <p:spPr>
          <a:xfrm>
            <a:off x="9118985" y="5255178"/>
            <a:ext cx="2288100" cy="81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s-ES" sz="1400"/>
              <a:t>Proposals to incorporate “Universal Access to Energy” in the Spanish Cooperation. 2014</a:t>
            </a:r>
            <a:endParaRPr/>
          </a:p>
        </p:txBody>
      </p:sp>
      <p:sp>
        <p:nvSpPr>
          <p:cNvPr id="263" name="Google Shape;263;p12"/>
          <p:cNvSpPr txBox="1"/>
          <p:nvPr>
            <p:ph idx="6" type="body"/>
          </p:nvPr>
        </p:nvSpPr>
        <p:spPr>
          <a:xfrm>
            <a:off x="6263525" y="5238845"/>
            <a:ext cx="2869500" cy="8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s-ES" sz="1400"/>
              <a:t>A collective reflection on the proper level of Access to energy. 2015</a:t>
            </a:r>
            <a:endParaRPr/>
          </a:p>
        </p:txBody>
      </p:sp>
      <p:sp>
        <p:nvSpPr>
          <p:cNvPr id="264" name="Google Shape;264;p12"/>
          <p:cNvSpPr txBox="1"/>
          <p:nvPr>
            <p:ph idx="9" type="body"/>
          </p:nvPr>
        </p:nvSpPr>
        <p:spPr>
          <a:xfrm>
            <a:off x="3439676" y="5249510"/>
            <a:ext cx="2488800" cy="8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s-ES" sz="1400"/>
              <a:t>Proceedings. Seminar on Universal Access to Energy. Isolated rural electrification. Bolivia 2016</a:t>
            </a:r>
            <a:endParaRPr/>
          </a:p>
        </p:txBody>
      </p:sp>
      <p:sp>
        <p:nvSpPr>
          <p:cNvPr id="265" name="Google Shape;265;p12"/>
          <p:cNvSpPr txBox="1"/>
          <p:nvPr>
            <p:ph idx="13" type="body"/>
          </p:nvPr>
        </p:nvSpPr>
        <p:spPr>
          <a:xfrm>
            <a:off x="2689225" y="247135"/>
            <a:ext cx="8102600" cy="6672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</a:pPr>
            <a:r>
              <a:rPr lang="es-ES" sz="36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PUBLICACIONES</a:t>
            </a:r>
            <a:endParaRPr/>
          </a:p>
        </p:txBody>
      </p:sp>
      <p:pic>
        <p:nvPicPr>
          <p:cNvPr id="266" name="Google Shape;266;p12">
            <a:hlinkClick r:id="rId3"/>
          </p:cNvPr>
          <p:cNvPicPr preferRelativeResize="0"/>
          <p:nvPr>
            <p:ph idx="4" type="pic"/>
          </p:nvPr>
        </p:nvPicPr>
        <p:blipFill rotWithShape="1">
          <a:blip r:embed="rId4">
            <a:alphaModFix/>
          </a:blip>
          <a:srcRect b="2556" l="0" r="0" t="2556"/>
          <a:stretch/>
        </p:blipFill>
        <p:spPr>
          <a:xfrm>
            <a:off x="604088" y="1654868"/>
            <a:ext cx="2541587" cy="3332162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" name="Google Shape;267;p12" title="Captura de pantalla 2025-06-11 120804.png">
            <a:hlinkClick r:id="rId5"/>
          </p:cNvPr>
          <p:cNvPicPr preferRelativeResize="0"/>
          <p:nvPr>
            <p:ph idx="8" type="pic"/>
          </p:nvPr>
        </p:nvPicPr>
        <p:blipFill rotWithShape="1">
          <a:blip r:embed="rId6">
            <a:alphaModFix/>
          </a:blip>
          <a:srcRect b="0" l="21519" r="21519" t="0"/>
          <a:stretch/>
        </p:blipFill>
        <p:spPr>
          <a:xfrm>
            <a:off x="9100363" y="1654868"/>
            <a:ext cx="2540000" cy="3332162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" name="Google Shape;268;p12">
            <a:hlinkClick r:id="rId7"/>
          </p:cNvPr>
          <p:cNvPicPr preferRelativeResize="0"/>
          <p:nvPr>
            <p:ph idx="3" type="pic"/>
          </p:nvPr>
        </p:nvPicPr>
        <p:blipFill rotWithShape="1">
          <a:blip r:embed="rId8">
            <a:alphaModFix/>
          </a:blip>
          <a:srcRect b="9000" l="0" r="0" t="9001"/>
          <a:stretch/>
        </p:blipFill>
        <p:spPr>
          <a:xfrm>
            <a:off x="3417138" y="1654868"/>
            <a:ext cx="2549525" cy="3344863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" name="Google Shape;269;p12">
            <a:hlinkClick r:id="rId9"/>
          </p:cNvPr>
          <p:cNvPicPr preferRelativeResize="0"/>
          <p:nvPr>
            <p:ph idx="2" type="pic"/>
          </p:nvPr>
        </p:nvPicPr>
        <p:blipFill rotWithShape="1">
          <a:blip r:embed="rId10">
            <a:alphaModFix/>
          </a:blip>
          <a:srcRect b="9003" l="0" r="0" t="9004"/>
          <a:stretch/>
        </p:blipFill>
        <p:spPr>
          <a:xfrm>
            <a:off x="6263525" y="1654868"/>
            <a:ext cx="2540000" cy="3332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12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65649" y="147848"/>
            <a:ext cx="2001898" cy="5618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13"/>
          <p:cNvSpPr txBox="1"/>
          <p:nvPr>
            <p:ph type="title"/>
          </p:nvPr>
        </p:nvSpPr>
        <p:spPr>
          <a:xfrm>
            <a:off x="419099" y="690200"/>
            <a:ext cx="5638801" cy="10544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Quattrocento Sans"/>
              <a:buNone/>
            </a:pPr>
            <a:r>
              <a:rPr lang="es-ES">
                <a:solidFill>
                  <a:schemeClr val="lt1"/>
                </a:solidFill>
              </a:rPr>
              <a:t>Why being a member of MAUE?</a:t>
            </a:r>
            <a:endParaRPr/>
          </a:p>
        </p:txBody>
      </p:sp>
      <p:sp>
        <p:nvSpPr>
          <p:cNvPr id="276" name="Google Shape;276;p13"/>
          <p:cNvSpPr txBox="1"/>
          <p:nvPr>
            <p:ph idx="1" type="body"/>
          </p:nvPr>
        </p:nvSpPr>
        <p:spPr>
          <a:xfrm>
            <a:off x="419099" y="2118394"/>
            <a:ext cx="5138863" cy="35065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58750" lvl="0" marL="17145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1" lang="es-ES" sz="1600"/>
              <a:t>Positioning your organization as a promoter of Universal Access to Energy and against energy poverty</a:t>
            </a:r>
            <a:endParaRPr/>
          </a:p>
          <a:p>
            <a:pPr indent="-158750" lvl="0" marL="17145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s-ES" sz="1600"/>
              <a:t>Commitment of your organization to achieve the goal 7.1 of SDG (Universal Access to clean energy)</a:t>
            </a:r>
            <a:endParaRPr/>
          </a:p>
          <a:p>
            <a:pPr indent="-158750" lvl="0" marL="17145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1" lang="es-ES" sz="1600"/>
              <a:t> Collaboration with other organizations that also share MAUE’s objective as to achieve a better impact and influence</a:t>
            </a:r>
            <a:r>
              <a:rPr lang="es-ES" sz="1600"/>
              <a:t> </a:t>
            </a:r>
            <a:endParaRPr/>
          </a:p>
          <a:p>
            <a:pPr indent="-158750" lvl="0" marL="17145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s-ES" sz="1600"/>
              <a:t>Increasing your capacity to draw and retain talent in your organization</a:t>
            </a:r>
            <a:endParaRPr/>
          </a:p>
          <a:p>
            <a:pPr indent="-158750" lvl="0" marL="17145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1" lang="es-ES" sz="1600"/>
              <a:t>Possibility of adding your contributions in MAUE’s statements, positioning, studies and assessments</a:t>
            </a:r>
            <a:endParaRPr sz="1600"/>
          </a:p>
        </p:txBody>
      </p:sp>
      <p:pic>
        <p:nvPicPr>
          <p:cNvPr descr="La estrategia de cooperación internacional - SAC - Sociedad de Agricultores  de Colombia" id="277" name="Google Shape;277;p13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9749" r="9748" t="0"/>
          <a:stretch/>
        </p:blipFill>
        <p:spPr>
          <a:xfrm>
            <a:off x="6775848" y="1043255"/>
            <a:ext cx="4334256" cy="5093208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" name="Google Shape;278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19099" y="5855545"/>
            <a:ext cx="2001898" cy="5618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14"/>
          <p:cNvSpPr/>
          <p:nvPr/>
        </p:nvSpPr>
        <p:spPr>
          <a:xfrm>
            <a:off x="249382" y="2963943"/>
            <a:ext cx="3275214" cy="14169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84" name="Google Shape;284;p14"/>
          <p:cNvSpPr txBox="1"/>
          <p:nvPr>
            <p:ph idx="1" type="body"/>
          </p:nvPr>
        </p:nvSpPr>
        <p:spPr>
          <a:xfrm>
            <a:off x="467466" y="1708909"/>
            <a:ext cx="3593192" cy="5189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6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s-ES"/>
              <a:t>Thank you for your attention!</a:t>
            </a:r>
            <a:endParaRPr/>
          </a:p>
        </p:txBody>
      </p:sp>
      <p:sp>
        <p:nvSpPr>
          <p:cNvPr id="285" name="Google Shape;285;p14"/>
          <p:cNvSpPr txBox="1"/>
          <p:nvPr>
            <p:ph type="title"/>
          </p:nvPr>
        </p:nvSpPr>
        <p:spPr>
          <a:xfrm>
            <a:off x="467466" y="893806"/>
            <a:ext cx="3619501" cy="8778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Quattrocento Sans"/>
              <a:buNone/>
            </a:pPr>
            <a:r>
              <a:rPr lang="es-ES"/>
              <a:t>MAUE</a:t>
            </a:r>
            <a:endParaRPr/>
          </a:p>
        </p:txBody>
      </p:sp>
      <p:pic>
        <p:nvPicPr>
          <p:cNvPr id="286" name="Google Shape;286;p14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1418" r="1418" t="0"/>
          <a:stretch/>
        </p:blipFill>
        <p:spPr>
          <a:xfrm>
            <a:off x="4740560" y="914395"/>
            <a:ext cx="6574534" cy="5074920"/>
          </a:xfrm>
          <a:prstGeom prst="rect">
            <a:avLst/>
          </a:prstGeom>
          <a:noFill/>
          <a:ln>
            <a:noFill/>
          </a:ln>
        </p:spPr>
      </p:pic>
      <p:sp>
        <p:nvSpPr>
          <p:cNvPr id="287" name="Google Shape;287;p14"/>
          <p:cNvSpPr txBox="1"/>
          <p:nvPr/>
        </p:nvSpPr>
        <p:spPr>
          <a:xfrm>
            <a:off x="480620" y="2431830"/>
            <a:ext cx="3593192" cy="5189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6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es-ES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Where we are?</a:t>
            </a:r>
            <a:endParaRPr b="0" i="0" sz="14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descr="logotipo de redes sociales en color blanco y negro 1972889 Vector en  Vecteezy" id="288" name="Google Shape;288;p14"/>
          <p:cNvPicPr preferRelativeResize="0"/>
          <p:nvPr/>
        </p:nvPicPr>
        <p:blipFill rotWithShape="1">
          <a:blip r:embed="rId4">
            <a:alphaModFix/>
          </a:blip>
          <a:srcRect b="0" l="0" r="65170" t="63896"/>
          <a:stretch/>
        </p:blipFill>
        <p:spPr>
          <a:xfrm>
            <a:off x="390699" y="3342851"/>
            <a:ext cx="465512" cy="48255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tipo de redes sociales en color blanco y negro 1972889 Vector en  Vecteezy" id="289" name="Google Shape;289;p14"/>
          <p:cNvPicPr preferRelativeResize="0"/>
          <p:nvPr/>
        </p:nvPicPr>
        <p:blipFill rotWithShape="1">
          <a:blip r:embed="rId4">
            <a:alphaModFix/>
          </a:blip>
          <a:srcRect b="62861" l="0" r="65592" t="0"/>
          <a:stretch/>
        </p:blipFill>
        <p:spPr>
          <a:xfrm>
            <a:off x="407325" y="4485042"/>
            <a:ext cx="432259" cy="46657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tipo de redes sociales en color blanco y negro 1972889 Vector en  Vecteezy" id="290" name="Google Shape;290;p14"/>
          <p:cNvPicPr preferRelativeResize="0"/>
          <p:nvPr/>
        </p:nvPicPr>
        <p:blipFill rotWithShape="1">
          <a:blip r:embed="rId4">
            <a:alphaModFix/>
          </a:blip>
          <a:srcRect b="64081" l="35069" r="35816" t="4818"/>
          <a:stretch/>
        </p:blipFill>
        <p:spPr>
          <a:xfrm>
            <a:off x="473824" y="4967601"/>
            <a:ext cx="365763" cy="390697"/>
          </a:xfrm>
          <a:prstGeom prst="rect">
            <a:avLst/>
          </a:prstGeom>
          <a:noFill/>
          <a:ln>
            <a:noFill/>
          </a:ln>
        </p:spPr>
      </p:pic>
      <p:sp>
        <p:nvSpPr>
          <p:cNvPr id="291" name="Google Shape;291;p14"/>
          <p:cNvSpPr txBox="1"/>
          <p:nvPr/>
        </p:nvSpPr>
        <p:spPr>
          <a:xfrm>
            <a:off x="856211" y="3211987"/>
            <a:ext cx="2733000" cy="22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214285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0" i="0" lang="es-ES" sz="1400" u="sng" cap="none" strike="noStrike">
                <a:solidFill>
                  <a:schemeClr val="hlink"/>
                </a:solidFill>
                <a:latin typeface="Quattrocento Sans"/>
                <a:ea typeface="Quattrocento Sans"/>
                <a:cs typeface="Quattrocento Sans"/>
                <a:sym typeface="Quattrocento Sans"/>
                <a:hlinkClick r:id="rId5"/>
              </a:rPr>
              <a:t>https://accesoalaenergia.org/</a:t>
            </a:r>
            <a:endParaRPr b="0" i="0" sz="14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92" name="Google Shape;292;p14"/>
          <p:cNvSpPr txBox="1"/>
          <p:nvPr/>
        </p:nvSpPr>
        <p:spPr>
          <a:xfrm>
            <a:off x="910716" y="4407279"/>
            <a:ext cx="2733000" cy="22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214285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0" i="0" lang="es-ES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@accesoenergia.es</a:t>
            </a:r>
            <a:endParaRPr b="0" i="0" sz="14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93" name="Google Shape;293;p14"/>
          <p:cNvSpPr txBox="1"/>
          <p:nvPr/>
        </p:nvSpPr>
        <p:spPr>
          <a:xfrm>
            <a:off x="856211" y="4817656"/>
            <a:ext cx="2733000" cy="22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214285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0" i="0" lang="es-ES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@mesaaccesoenergia</a:t>
            </a:r>
            <a:endParaRPr/>
          </a:p>
        </p:txBody>
      </p:sp>
      <p:pic>
        <p:nvPicPr>
          <p:cNvPr id="294" name="Google Shape;294;p1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19099" y="5931745"/>
            <a:ext cx="2001899" cy="561836"/>
          </a:xfrm>
          <a:prstGeom prst="rect">
            <a:avLst/>
          </a:prstGeom>
          <a:noFill/>
          <a:ln>
            <a:noFill/>
          </a:ln>
        </p:spPr>
      </p:pic>
      <p:sp>
        <p:nvSpPr>
          <p:cNvPr id="295" name="Google Shape;295;p14"/>
          <p:cNvSpPr txBox="1"/>
          <p:nvPr/>
        </p:nvSpPr>
        <p:spPr>
          <a:xfrm>
            <a:off x="419099" y="5338419"/>
            <a:ext cx="3619500" cy="70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s-ES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Calle Maudes 51. Madrid 28003 – Spain</a:t>
            </a:r>
            <a:endParaRPr/>
          </a:p>
        </p:txBody>
      </p:sp>
      <p:pic>
        <p:nvPicPr>
          <p:cNvPr id="296" name="Google Shape;296;p1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90425" y="4022376"/>
            <a:ext cx="289575" cy="272533"/>
          </a:xfrm>
          <a:prstGeom prst="rect">
            <a:avLst/>
          </a:prstGeom>
          <a:noFill/>
          <a:ln>
            <a:noFill/>
          </a:ln>
        </p:spPr>
      </p:pic>
      <p:sp>
        <p:nvSpPr>
          <p:cNvPr id="297" name="Google Shape;297;p14"/>
          <p:cNvSpPr txBox="1"/>
          <p:nvPr/>
        </p:nvSpPr>
        <p:spPr>
          <a:xfrm>
            <a:off x="780000" y="3957750"/>
            <a:ext cx="3415500" cy="70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0" i="0" lang="es-ES" sz="1400" u="sng" cap="none" strike="noStrike">
                <a:solidFill>
                  <a:schemeClr val="hlink"/>
                </a:solidFill>
                <a:latin typeface="Quattrocento Sans"/>
                <a:ea typeface="Quattrocento Sans"/>
                <a:cs typeface="Quattrocento Sans"/>
                <a:sym typeface="Quattrocento Sans"/>
                <a:hlinkClick r:id="rId8"/>
              </a:rPr>
              <a:t>https://www.linkedin.com/company/mesa-de-acceso-universal-a-la-energ-a</a:t>
            </a:r>
            <a:endParaRPr b="0" i="0" sz="14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Acción de equilibrar">
  <a:themeElements>
    <a:clrScheme name="Personalizado 2">
      <a:dk1>
        <a:srgbClr val="000000"/>
      </a:dk1>
      <a:lt1>
        <a:srgbClr val="FFFFFF"/>
      </a:lt1>
      <a:dk2>
        <a:srgbClr val="187097"/>
      </a:dk2>
      <a:lt2>
        <a:srgbClr val="62C382"/>
      </a:lt2>
      <a:accent1>
        <a:srgbClr val="249A1D"/>
      </a:accent1>
      <a:accent2>
        <a:srgbClr val="62C382"/>
      </a:accent2>
      <a:accent3>
        <a:srgbClr val="F26017"/>
      </a:accent3>
      <a:accent4>
        <a:srgbClr val="904F90"/>
      </a:accent4>
      <a:accent5>
        <a:srgbClr val="3A2A4B"/>
      </a:accent5>
      <a:accent6>
        <a:srgbClr val="187097"/>
      </a:accent6>
      <a:hlink>
        <a:srgbClr val="25A4CF"/>
      </a:hlink>
      <a:folHlink>
        <a:srgbClr val="F4784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2023-05-19T09:13:55Z</dcterms:created>
  <dc:creator>cmedina</dc:creator>
</cp:coreProperties>
</file>