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79" r:id="rId7"/>
    <p:sldId id="263" r:id="rId8"/>
    <p:sldId id="264" r:id="rId9"/>
    <p:sldId id="275" r:id="rId10"/>
    <p:sldId id="276" r:id="rId11"/>
    <p:sldId id="277" r:id="rId12"/>
    <p:sldId id="278" r:id="rId13"/>
    <p:sldId id="269" r:id="rId14"/>
    <p:sldId id="270" r:id="rId15"/>
    <p:sldId id="271" r:id="rId16"/>
  </p:sldIdLst>
  <p:sldSz cx="12192000" cy="6858000"/>
  <p:notesSz cx="6858000" cy="9144000"/>
  <p:embeddedFontLst>
    <p:embeddedFont>
      <p:font typeface="Quattrocento Sans" panose="020B0502050000020003" pitchFamily="34" charset="0"/>
      <p:regular r:id="rId18"/>
      <p:bold r:id="rId19"/>
      <p:italic r:id="rId20"/>
      <p:boldItalic r:id="rId21"/>
    </p:embeddedFont>
    <p:embeddedFont>
      <p:font typeface="Trebuchet MS" panose="020B060302020202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672">
          <p15:clr>
            <a:srgbClr val="A4A3A4"/>
          </p15:clr>
        </p15:guide>
        <p15:guide id="2" pos="288">
          <p15:clr>
            <a:srgbClr val="F26B43"/>
          </p15:clr>
        </p15:guide>
        <p15:guide id="3" orient="horz" pos="4056">
          <p15:clr>
            <a:srgbClr val="F26B43"/>
          </p15:clr>
        </p15:guide>
        <p15:guide id="4" orient="horz" pos="1488">
          <p15:clr>
            <a:srgbClr val="A4A3A4"/>
          </p15:clr>
        </p15:guide>
        <p15:guide id="5" pos="3816">
          <p15:clr>
            <a:srgbClr val="A4A3A4"/>
          </p15:clr>
        </p15:guide>
        <p15:guide id="6" pos="7416">
          <p15:clr>
            <a:srgbClr val="F26B43"/>
          </p15:clr>
        </p15:guide>
        <p15:guide id="7" orient="horz" pos="312">
          <p15:clr>
            <a:srgbClr val="F26B43"/>
          </p15:clr>
        </p15:guide>
        <p15:guide id="8" orient="horz" pos="2160">
          <p15:clr>
            <a:srgbClr val="A4A3A4"/>
          </p15:clr>
        </p15:guide>
        <p15:guide id="9" orient="horz" pos="2304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j85PQCz7L4zcDfv+JJPuQFs1XB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48DA32-FD76-49B9-AEC5-52AD0C6AD4BF}" v="16" dt="2026-07-27T12:24:29.0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3672"/>
        <p:guide pos="288"/>
        <p:guide orient="horz" pos="4056"/>
        <p:guide orient="horz" pos="1488"/>
        <p:guide pos="3816"/>
        <p:guide pos="7416"/>
        <p:guide orient="horz" pos="312"/>
        <p:guide orient="horz" pos="2160"/>
        <p:guide orient="horz" pos="23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ina Velasco Ruiz" userId="b84cb82d-7442-40cb-b3ff-6fe10508382b" providerId="ADAL" clId="{19BFFCFF-EE04-46AA-9225-32CCBAB9E3F7}"/>
    <pc:docChg chg="undo custSel addSld delSld modSld sldOrd">
      <pc:chgData name="Cristina Velasco Ruiz" userId="b84cb82d-7442-40cb-b3ff-6fe10508382b" providerId="ADAL" clId="{19BFFCFF-EE04-46AA-9225-32CCBAB9E3F7}" dt="2026-07-27T12:30:35.070" v="1311" actId="1076"/>
      <pc:docMkLst>
        <pc:docMk/>
      </pc:docMkLst>
      <pc:sldChg chg="modSp mod">
        <pc:chgData name="Cristina Velasco Ruiz" userId="b84cb82d-7442-40cb-b3ff-6fe10508382b" providerId="ADAL" clId="{19BFFCFF-EE04-46AA-9225-32CCBAB9E3F7}" dt="2026-07-20T12:25:37.454" v="1108" actId="20577"/>
        <pc:sldMkLst>
          <pc:docMk/>
          <pc:sldMk cId="0" sldId="257"/>
        </pc:sldMkLst>
        <pc:spChg chg="mod">
          <ac:chgData name="Cristina Velasco Ruiz" userId="b84cb82d-7442-40cb-b3ff-6fe10508382b" providerId="ADAL" clId="{19BFFCFF-EE04-46AA-9225-32CCBAB9E3F7}" dt="2026-07-20T12:25:37.454" v="1108" actId="20577"/>
          <ac:spMkLst>
            <pc:docMk/>
            <pc:sldMk cId="0" sldId="257"/>
            <ac:spMk id="100" creationId="{00000000-0000-0000-0000-000000000000}"/>
          </ac:spMkLst>
        </pc:spChg>
      </pc:sldChg>
      <pc:sldChg chg="addSp delSp modSp mod">
        <pc:chgData name="Cristina Velasco Ruiz" userId="b84cb82d-7442-40cb-b3ff-6fe10508382b" providerId="ADAL" clId="{19BFFCFF-EE04-46AA-9225-32CCBAB9E3F7}" dt="2026-07-27T12:23:49.591" v="1267" actId="20577"/>
        <pc:sldMkLst>
          <pc:docMk/>
          <pc:sldMk cId="0" sldId="260"/>
        </pc:sldMkLst>
        <pc:spChg chg="mod">
          <ac:chgData name="Cristina Velasco Ruiz" userId="b84cb82d-7442-40cb-b3ff-6fe10508382b" providerId="ADAL" clId="{19BFFCFF-EE04-46AA-9225-32CCBAB9E3F7}" dt="2026-07-27T12:23:49.591" v="1267" actId="20577"/>
          <ac:spMkLst>
            <pc:docMk/>
            <pc:sldMk cId="0" sldId="260"/>
            <ac:spMk id="155" creationId="{00000000-0000-0000-0000-000000000000}"/>
          </ac:spMkLst>
        </pc:spChg>
      </pc:sldChg>
      <pc:sldChg chg="addSp delSp modSp mod">
        <pc:chgData name="Cristina Velasco Ruiz" userId="b84cb82d-7442-40cb-b3ff-6fe10508382b" providerId="ADAL" clId="{19BFFCFF-EE04-46AA-9225-32CCBAB9E3F7}" dt="2026-07-20T12:39:59.040" v="1218" actId="14100"/>
        <pc:sldMkLst>
          <pc:docMk/>
          <pc:sldMk cId="0" sldId="263"/>
        </pc:sldMkLst>
        <pc:spChg chg="add mod">
          <ac:chgData name="Cristina Velasco Ruiz" userId="b84cb82d-7442-40cb-b3ff-6fe10508382b" providerId="ADAL" clId="{19BFFCFF-EE04-46AA-9225-32CCBAB9E3F7}" dt="2026-07-20T12:39:55.203" v="1217" actId="1076"/>
          <ac:spMkLst>
            <pc:docMk/>
            <pc:sldMk cId="0" sldId="263"/>
            <ac:spMk id="4" creationId="{8CD1C757-2526-77EF-9A05-0493723D574D}"/>
          </ac:spMkLst>
        </pc:spChg>
        <pc:spChg chg="mod">
          <ac:chgData name="Cristina Velasco Ruiz" userId="b84cb82d-7442-40cb-b3ff-6fe10508382b" providerId="ADAL" clId="{19BFFCFF-EE04-46AA-9225-32CCBAB9E3F7}" dt="2026-07-20T12:39:59.040" v="1218" actId="14100"/>
          <ac:spMkLst>
            <pc:docMk/>
            <pc:sldMk cId="0" sldId="263"/>
            <ac:spMk id="183" creationId="{00000000-0000-0000-0000-000000000000}"/>
          </ac:spMkLst>
        </pc:spChg>
        <pc:picChg chg="add mod modCrop">
          <ac:chgData name="Cristina Velasco Ruiz" userId="b84cb82d-7442-40cb-b3ff-6fe10508382b" providerId="ADAL" clId="{19BFFCFF-EE04-46AA-9225-32CCBAB9E3F7}" dt="2026-07-20T12:39:23.735" v="1192" actId="1076"/>
          <ac:picMkLst>
            <pc:docMk/>
            <pc:sldMk cId="0" sldId="263"/>
            <ac:picMk id="3" creationId="{474B3DE7-03A2-42B5-FB45-74B5A3555AD7}"/>
          </ac:picMkLst>
        </pc:picChg>
      </pc:sldChg>
      <pc:sldChg chg="addSp delSp modSp mod">
        <pc:chgData name="Cristina Velasco Ruiz" userId="b84cb82d-7442-40cb-b3ff-6fe10508382b" providerId="ADAL" clId="{19BFFCFF-EE04-46AA-9225-32CCBAB9E3F7}" dt="2026-07-27T12:27:32.105" v="1293" actId="1076"/>
        <pc:sldMkLst>
          <pc:docMk/>
          <pc:sldMk cId="0" sldId="264"/>
        </pc:sldMkLst>
        <pc:spChg chg="add mod">
          <ac:chgData name="Cristina Velasco Ruiz" userId="b84cb82d-7442-40cb-b3ff-6fe10508382b" providerId="ADAL" clId="{19BFFCFF-EE04-46AA-9225-32CCBAB9E3F7}" dt="2026-07-27T12:27:32.105" v="1293" actId="1076"/>
          <ac:spMkLst>
            <pc:docMk/>
            <pc:sldMk cId="0" sldId="264"/>
            <ac:spMk id="5" creationId="{42139EA4-9CBF-66C1-6C7D-71C13A5F3A03}"/>
          </ac:spMkLst>
        </pc:spChg>
        <pc:spChg chg="mod">
          <ac:chgData name="Cristina Velasco Ruiz" userId="b84cb82d-7442-40cb-b3ff-6fe10508382b" providerId="ADAL" clId="{19BFFCFF-EE04-46AA-9225-32CCBAB9E3F7}" dt="2026-07-27T12:24:43.469" v="1271" actId="108"/>
          <ac:spMkLst>
            <pc:docMk/>
            <pc:sldMk cId="0" sldId="264"/>
            <ac:spMk id="193" creationId="{00000000-0000-0000-0000-000000000000}"/>
          </ac:spMkLst>
        </pc:spChg>
        <pc:picChg chg="add del">
          <ac:chgData name="Cristina Velasco Ruiz" userId="b84cb82d-7442-40cb-b3ff-6fe10508382b" providerId="ADAL" clId="{19BFFCFF-EE04-46AA-9225-32CCBAB9E3F7}" dt="2026-07-27T12:27:16.971" v="1280" actId="478"/>
          <ac:picMkLst>
            <pc:docMk/>
            <pc:sldMk cId="0" sldId="264"/>
            <ac:picMk id="3" creationId="{4678138D-4F7C-B5AE-4D49-3FA982ADB8ED}"/>
          </ac:picMkLst>
        </pc:picChg>
        <pc:picChg chg="add mod modCrop">
          <ac:chgData name="Cristina Velasco Ruiz" userId="b84cb82d-7442-40cb-b3ff-6fe10508382b" providerId="ADAL" clId="{19BFFCFF-EE04-46AA-9225-32CCBAB9E3F7}" dt="2026-07-27T12:27:28.300" v="1292" actId="1076"/>
          <ac:picMkLst>
            <pc:docMk/>
            <pc:sldMk cId="0" sldId="264"/>
            <ac:picMk id="4" creationId="{18AC8C78-4784-A727-04FC-777F298396CE}"/>
          </ac:picMkLst>
        </pc:picChg>
      </pc:sldChg>
      <pc:sldChg chg="addSp delSp modSp mod">
        <pc:chgData name="Cristina Velasco Ruiz" userId="b84cb82d-7442-40cb-b3ff-6fe10508382b" providerId="ADAL" clId="{19BFFCFF-EE04-46AA-9225-32CCBAB9E3F7}" dt="2026-07-27T12:30:35.070" v="1311" actId="1076"/>
        <pc:sldMkLst>
          <pc:docMk/>
          <pc:sldMk cId="0" sldId="271"/>
        </pc:sldMkLst>
        <pc:spChg chg="add mod">
          <ac:chgData name="Cristina Velasco Ruiz" userId="b84cb82d-7442-40cb-b3ff-6fe10508382b" providerId="ADAL" clId="{19BFFCFF-EE04-46AA-9225-32CCBAB9E3F7}" dt="2026-07-27T12:30:35.070" v="1311" actId="1076"/>
          <ac:spMkLst>
            <pc:docMk/>
            <pc:sldMk cId="0" sldId="271"/>
            <ac:spMk id="5" creationId="{414F72E5-ED18-F787-B2AA-B6991C4BA965}"/>
          </ac:spMkLst>
        </pc:spChg>
        <pc:spChg chg="add mod">
          <ac:chgData name="Cristina Velasco Ruiz" userId="b84cb82d-7442-40cb-b3ff-6fe10508382b" providerId="ADAL" clId="{19BFFCFF-EE04-46AA-9225-32CCBAB9E3F7}" dt="2026-07-20T15:49:51.962" v="1263" actId="1076"/>
          <ac:spMkLst>
            <pc:docMk/>
            <pc:sldMk cId="0" sldId="271"/>
            <ac:spMk id="8" creationId="{5BCAE2FA-EA02-C63B-08EB-BE325C823B0D}"/>
          </ac:spMkLst>
        </pc:spChg>
        <pc:spChg chg="mod">
          <ac:chgData name="Cristina Velasco Ruiz" userId="b84cb82d-7442-40cb-b3ff-6fe10508382b" providerId="ADAL" clId="{19BFFCFF-EE04-46AA-9225-32CCBAB9E3F7}" dt="2026-07-27T12:28:23.082" v="1299" actId="1076"/>
          <ac:spMkLst>
            <pc:docMk/>
            <pc:sldMk cId="0" sldId="271"/>
            <ac:spMk id="291" creationId="{00000000-0000-0000-0000-000000000000}"/>
          </ac:spMkLst>
        </pc:spChg>
        <pc:spChg chg="del">
          <ac:chgData name="Cristina Velasco Ruiz" userId="b84cb82d-7442-40cb-b3ff-6fe10508382b" providerId="ADAL" clId="{19BFFCFF-EE04-46AA-9225-32CCBAB9E3F7}" dt="2026-07-27T12:28:14.196" v="1298" actId="478"/>
          <ac:spMkLst>
            <pc:docMk/>
            <pc:sldMk cId="0" sldId="271"/>
            <ac:spMk id="292" creationId="{00000000-0000-0000-0000-000000000000}"/>
          </ac:spMkLst>
        </pc:spChg>
        <pc:spChg chg="mod">
          <ac:chgData name="Cristina Velasco Ruiz" userId="b84cb82d-7442-40cb-b3ff-6fe10508382b" providerId="ADAL" clId="{19BFFCFF-EE04-46AA-9225-32CCBAB9E3F7}" dt="2026-07-27T12:28:08.546" v="1297" actId="1076"/>
          <ac:spMkLst>
            <pc:docMk/>
            <pc:sldMk cId="0" sldId="271"/>
            <ac:spMk id="293" creationId="{00000000-0000-0000-0000-000000000000}"/>
          </ac:spMkLst>
        </pc:spChg>
        <pc:picChg chg="add mod">
          <ac:chgData name="Cristina Velasco Ruiz" userId="b84cb82d-7442-40cb-b3ff-6fe10508382b" providerId="ADAL" clId="{19BFFCFF-EE04-46AA-9225-32CCBAB9E3F7}" dt="2026-07-27T12:29:40.462" v="1306" actId="14100"/>
          <ac:picMkLst>
            <pc:docMk/>
            <pc:sldMk cId="0" sldId="271"/>
            <ac:picMk id="3" creationId="{F155B90C-558F-DEA2-53D2-E1429DCE254F}"/>
          </ac:picMkLst>
        </pc:picChg>
        <pc:picChg chg="add mod ord">
          <ac:chgData name="Cristina Velasco Ruiz" userId="b84cb82d-7442-40cb-b3ff-6fe10508382b" providerId="ADAL" clId="{19BFFCFF-EE04-46AA-9225-32CCBAB9E3F7}" dt="2026-07-27T12:30:29.698" v="1310" actId="1076"/>
          <ac:picMkLst>
            <pc:docMk/>
            <pc:sldMk cId="0" sldId="271"/>
            <ac:picMk id="7" creationId="{98A4B956-93B9-822D-D7B8-F51E448D6B77}"/>
          </ac:picMkLst>
        </pc:picChg>
        <pc:picChg chg="del">
          <ac:chgData name="Cristina Velasco Ruiz" userId="b84cb82d-7442-40cb-b3ff-6fe10508382b" providerId="ADAL" clId="{19BFFCFF-EE04-46AA-9225-32CCBAB9E3F7}" dt="2026-07-27T12:28:14.196" v="1298" actId="478"/>
          <ac:picMkLst>
            <pc:docMk/>
            <pc:sldMk cId="0" sldId="271"/>
            <ac:picMk id="289" creationId="{00000000-0000-0000-0000-000000000000}"/>
          </ac:picMkLst>
        </pc:picChg>
      </pc:sldChg>
      <pc:sldChg chg="add">
        <pc:chgData name="Cristina Velasco Ruiz" userId="b84cb82d-7442-40cb-b3ff-6fe10508382b" providerId="ADAL" clId="{19BFFCFF-EE04-46AA-9225-32CCBAB9E3F7}" dt="2026-07-20T12:28:06.762" v="1111"/>
        <pc:sldMkLst>
          <pc:docMk/>
          <pc:sldMk cId="0" sldId="27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3" name="Google Shape;27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1" name="Google Shape;28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9" name="Google Shape;15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9" name="Google Shape;1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9" name="Google Shape;2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">
  <p:cSld name="Títul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6"/>
          <p:cNvSpPr txBox="1">
            <a:spLocks noGrp="1"/>
          </p:cNvSpPr>
          <p:nvPr>
            <p:ph type="title"/>
          </p:nvPr>
        </p:nvSpPr>
        <p:spPr>
          <a:xfrm>
            <a:off x="457200" y="4517136"/>
            <a:ext cx="6581554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  <a:defRPr sz="36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>
            <a:spLocks noGrp="1"/>
          </p:cNvSpPr>
          <p:nvPr>
            <p:ph type="pic" idx="2"/>
          </p:nvPr>
        </p:nvSpPr>
        <p:spPr>
          <a:xfrm>
            <a:off x="10651524" y="131804"/>
            <a:ext cx="1038097" cy="90603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7" name="Google Shape;17;p16"/>
          <p:cNvSpPr/>
          <p:nvPr/>
        </p:nvSpPr>
        <p:spPr>
          <a:xfrm>
            <a:off x="-313038" y="1"/>
            <a:ext cx="10495005" cy="1153296"/>
          </a:xfrm>
          <a:prstGeom prst="parallelogram">
            <a:avLst>
              <a:gd name="adj" fmla="val 25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" name="Google Shape;18;p16"/>
          <p:cNvSpPr/>
          <p:nvPr/>
        </p:nvSpPr>
        <p:spPr>
          <a:xfrm>
            <a:off x="2388973" y="6013623"/>
            <a:ext cx="10099589" cy="844378"/>
          </a:xfrm>
          <a:prstGeom prst="parallelogram">
            <a:avLst>
              <a:gd name="adj" fmla="val 25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ducción">
  <p:cSld name="Introducció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"/>
          <p:cNvSpPr txBox="1">
            <a:spLocks noGrp="1"/>
          </p:cNvSpPr>
          <p:nvPr>
            <p:ph type="body" idx="1"/>
          </p:nvPr>
        </p:nvSpPr>
        <p:spPr>
          <a:xfrm>
            <a:off x="3247768" y="2240280"/>
            <a:ext cx="8359346" cy="4197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body" idx="2"/>
          </p:nvPr>
        </p:nvSpPr>
        <p:spPr>
          <a:xfrm>
            <a:off x="655649" y="4027932"/>
            <a:ext cx="2121408" cy="62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22" name="Google Shape;22;p17"/>
          <p:cNvSpPr>
            <a:spLocks noGrp="1"/>
          </p:cNvSpPr>
          <p:nvPr>
            <p:ph type="pic" idx="3"/>
          </p:nvPr>
        </p:nvSpPr>
        <p:spPr>
          <a:xfrm>
            <a:off x="362465" y="131934"/>
            <a:ext cx="1038097" cy="90603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3" name="Google Shape;23;p17"/>
          <p:cNvSpPr/>
          <p:nvPr/>
        </p:nvSpPr>
        <p:spPr>
          <a:xfrm>
            <a:off x="1935891" y="8303"/>
            <a:ext cx="10495005" cy="1153296"/>
          </a:xfrm>
          <a:prstGeom prst="parallelogram">
            <a:avLst>
              <a:gd name="adj" fmla="val 25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4" name="Google Shape;24;p17"/>
          <p:cNvSpPr txBox="1">
            <a:spLocks noGrp="1"/>
          </p:cNvSpPr>
          <p:nvPr>
            <p:ph type="title"/>
          </p:nvPr>
        </p:nvSpPr>
        <p:spPr>
          <a:xfrm>
            <a:off x="2446638" y="134200"/>
            <a:ext cx="9160476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  <a:defRPr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cción de equilibrar la paleta">
  <p:cSld name="Acción de equilibrar la paleta"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title"/>
          </p:nvPr>
        </p:nvSpPr>
        <p:spPr>
          <a:xfrm>
            <a:off x="457199" y="2569464"/>
            <a:ext cx="3619501" cy="1179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 Sans"/>
              <a:buNone/>
              <a:defRPr sz="3200" cap="none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>
            <a:spLocks noGrp="1"/>
          </p:cNvSpPr>
          <p:nvPr>
            <p:ph type="pic" idx="2"/>
          </p:nvPr>
        </p:nvSpPr>
        <p:spPr>
          <a:xfrm>
            <a:off x="9407611" y="730779"/>
            <a:ext cx="1955498" cy="2194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8" name="Google Shape;28;p18"/>
          <p:cNvSpPr>
            <a:spLocks noGrp="1"/>
          </p:cNvSpPr>
          <p:nvPr>
            <p:ph type="pic" idx="3"/>
          </p:nvPr>
        </p:nvSpPr>
        <p:spPr>
          <a:xfrm>
            <a:off x="6899190" y="730779"/>
            <a:ext cx="1955498" cy="2194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9" name="Google Shape;29;p18"/>
          <p:cNvSpPr>
            <a:spLocks noGrp="1"/>
          </p:cNvSpPr>
          <p:nvPr>
            <p:ph type="pic" idx="4"/>
          </p:nvPr>
        </p:nvSpPr>
        <p:spPr>
          <a:xfrm>
            <a:off x="4390769" y="730779"/>
            <a:ext cx="1955498" cy="2194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0" name="Google Shape;30;p18"/>
          <p:cNvSpPr txBox="1">
            <a:spLocks noGrp="1"/>
          </p:cNvSpPr>
          <p:nvPr>
            <p:ph type="body" idx="1"/>
          </p:nvPr>
        </p:nvSpPr>
        <p:spPr>
          <a:xfrm>
            <a:off x="4390769" y="3346408"/>
            <a:ext cx="1956056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body" idx="5"/>
          </p:nvPr>
        </p:nvSpPr>
        <p:spPr>
          <a:xfrm>
            <a:off x="6898632" y="3346408"/>
            <a:ext cx="1956056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6"/>
          </p:nvPr>
        </p:nvSpPr>
        <p:spPr>
          <a:xfrm>
            <a:off x="9407332" y="3346408"/>
            <a:ext cx="1956056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33" name="Google Shape;33;p18"/>
          <p:cNvSpPr>
            <a:spLocks noGrp="1"/>
          </p:cNvSpPr>
          <p:nvPr>
            <p:ph type="pic" idx="7"/>
          </p:nvPr>
        </p:nvSpPr>
        <p:spPr>
          <a:xfrm>
            <a:off x="457199" y="5726070"/>
            <a:ext cx="1038097" cy="90603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leta Manantial">
  <p:cSld name="Paleta Manantial">
    <p:bg>
      <p:bgPr>
        <a:solidFill>
          <a:schemeClr val="l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9"/>
          <p:cNvSpPr>
            <a:spLocks noGrp="1"/>
          </p:cNvSpPr>
          <p:nvPr>
            <p:ph type="pic" idx="2"/>
          </p:nvPr>
        </p:nvSpPr>
        <p:spPr>
          <a:xfrm>
            <a:off x="9660926" y="1513374"/>
            <a:ext cx="1955498" cy="2194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6" name="Google Shape;36;p19"/>
          <p:cNvSpPr>
            <a:spLocks noGrp="1"/>
          </p:cNvSpPr>
          <p:nvPr>
            <p:ph type="pic" idx="3"/>
          </p:nvPr>
        </p:nvSpPr>
        <p:spPr>
          <a:xfrm>
            <a:off x="6685007" y="1513374"/>
            <a:ext cx="1955498" cy="2194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7" name="Google Shape;37;p19"/>
          <p:cNvSpPr>
            <a:spLocks noGrp="1"/>
          </p:cNvSpPr>
          <p:nvPr>
            <p:ph type="pic" idx="4"/>
          </p:nvPr>
        </p:nvSpPr>
        <p:spPr>
          <a:xfrm>
            <a:off x="733170" y="1513374"/>
            <a:ext cx="1955498" cy="2194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8" name="Google Shape;38;p19"/>
          <p:cNvSpPr txBox="1">
            <a:spLocks noGrp="1"/>
          </p:cNvSpPr>
          <p:nvPr>
            <p:ph type="body" idx="1"/>
          </p:nvPr>
        </p:nvSpPr>
        <p:spPr>
          <a:xfrm>
            <a:off x="733170" y="4129003"/>
            <a:ext cx="1956056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5"/>
          </p:nvPr>
        </p:nvSpPr>
        <p:spPr>
          <a:xfrm>
            <a:off x="3708530" y="4130849"/>
            <a:ext cx="1956056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6"/>
          </p:nvPr>
        </p:nvSpPr>
        <p:spPr>
          <a:xfrm>
            <a:off x="9660926" y="4129003"/>
            <a:ext cx="1956056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41" name="Google Shape;41;p19"/>
          <p:cNvSpPr>
            <a:spLocks noGrp="1"/>
          </p:cNvSpPr>
          <p:nvPr>
            <p:ph type="pic" idx="7"/>
          </p:nvPr>
        </p:nvSpPr>
        <p:spPr>
          <a:xfrm>
            <a:off x="362465" y="131934"/>
            <a:ext cx="1038097" cy="90603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42" name="Google Shape;42;p19"/>
          <p:cNvSpPr/>
          <p:nvPr/>
        </p:nvSpPr>
        <p:spPr>
          <a:xfrm>
            <a:off x="2026506" y="8302"/>
            <a:ext cx="10495005" cy="1153296"/>
          </a:xfrm>
          <a:prstGeom prst="parallelogram">
            <a:avLst>
              <a:gd name="adj" fmla="val 25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3" name="Google Shape;43;p19"/>
          <p:cNvSpPr txBox="1"/>
          <p:nvPr/>
        </p:nvSpPr>
        <p:spPr>
          <a:xfrm>
            <a:off x="2446638" y="134200"/>
            <a:ext cx="9160476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</a:pPr>
            <a:endParaRPr sz="36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4" name="Google Shape;44;p19"/>
          <p:cNvSpPr>
            <a:spLocks noGrp="1"/>
          </p:cNvSpPr>
          <p:nvPr>
            <p:ph type="pic" idx="8"/>
          </p:nvPr>
        </p:nvSpPr>
        <p:spPr>
          <a:xfrm>
            <a:off x="3709088" y="1513374"/>
            <a:ext cx="1955498" cy="2194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9"/>
          </p:nvPr>
        </p:nvSpPr>
        <p:spPr>
          <a:xfrm>
            <a:off x="6684728" y="4129003"/>
            <a:ext cx="1956056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13"/>
          </p:nvPr>
        </p:nvSpPr>
        <p:spPr>
          <a:xfrm>
            <a:off x="2689225" y="247135"/>
            <a:ext cx="8102600" cy="667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trucciones">
  <p:cSld name="Instruccione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457200" y="1384300"/>
            <a:ext cx="65913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AutoNum type="arabicPeriod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57" name="Google Shape;57;p21"/>
          <p:cNvSpPr>
            <a:spLocks noGrp="1"/>
          </p:cNvSpPr>
          <p:nvPr>
            <p:ph type="pic" idx="2"/>
          </p:nvPr>
        </p:nvSpPr>
        <p:spPr>
          <a:xfrm>
            <a:off x="8115300" y="1384300"/>
            <a:ext cx="3410712" cy="4572000"/>
          </a:xfrm>
          <a:prstGeom prst="roundRect">
            <a:avLst>
              <a:gd name="adj" fmla="val 2543"/>
            </a:avLst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58" name="Google Shape;58;p21"/>
          <p:cNvSpPr>
            <a:spLocks noGrp="1"/>
          </p:cNvSpPr>
          <p:nvPr>
            <p:ph type="pic" idx="3"/>
          </p:nvPr>
        </p:nvSpPr>
        <p:spPr>
          <a:xfrm>
            <a:off x="362465" y="131934"/>
            <a:ext cx="1038097" cy="90603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59" name="Google Shape;59;p21"/>
          <p:cNvSpPr/>
          <p:nvPr/>
        </p:nvSpPr>
        <p:spPr>
          <a:xfrm>
            <a:off x="1935891" y="-3946"/>
            <a:ext cx="10495005" cy="1153296"/>
          </a:xfrm>
          <a:prstGeom prst="parallelogram">
            <a:avLst>
              <a:gd name="adj" fmla="val 25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0" name="Google Shape;60;p21"/>
          <p:cNvSpPr txBox="1">
            <a:spLocks noGrp="1"/>
          </p:cNvSpPr>
          <p:nvPr>
            <p:ph type="body" idx="4"/>
          </p:nvPr>
        </p:nvSpPr>
        <p:spPr>
          <a:xfrm>
            <a:off x="2689225" y="247135"/>
            <a:ext cx="8102600" cy="667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leta envolvente Estrella del programa">
  <p:cSld name="Paleta envolvente Estrella del programa"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/>
          <p:nvPr/>
        </p:nvSpPr>
        <p:spPr>
          <a:xfrm>
            <a:off x="0" y="550672"/>
            <a:ext cx="6057900" cy="133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3" name="Google Shape;63;p22"/>
          <p:cNvSpPr/>
          <p:nvPr/>
        </p:nvSpPr>
        <p:spPr>
          <a:xfrm>
            <a:off x="6408242" y="524764"/>
            <a:ext cx="2931587" cy="262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4" name="Google Shape;64;p22"/>
          <p:cNvSpPr/>
          <p:nvPr/>
        </p:nvSpPr>
        <p:spPr>
          <a:xfrm>
            <a:off x="8730157" y="3893177"/>
            <a:ext cx="2921000" cy="259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5" name="Google Shape;65;p22"/>
          <p:cNvSpPr/>
          <p:nvPr/>
        </p:nvSpPr>
        <p:spPr>
          <a:xfrm>
            <a:off x="228600" y="241300"/>
            <a:ext cx="11772900" cy="6400800"/>
          </a:xfrm>
          <a:prstGeom prst="rect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6" name="Google Shape;66;p22"/>
          <p:cNvSpPr txBox="1">
            <a:spLocks noGrp="1"/>
          </p:cNvSpPr>
          <p:nvPr>
            <p:ph type="title"/>
          </p:nvPr>
        </p:nvSpPr>
        <p:spPr>
          <a:xfrm>
            <a:off x="419099" y="690200"/>
            <a:ext cx="5638801" cy="1054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attrocento Sans"/>
              <a:buNone/>
              <a:def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body" idx="1"/>
          </p:nvPr>
        </p:nvSpPr>
        <p:spPr>
          <a:xfrm>
            <a:off x="457200" y="2193544"/>
            <a:ext cx="5202936" cy="330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68" name="Google Shape;68;p22"/>
          <p:cNvSpPr>
            <a:spLocks noGrp="1"/>
          </p:cNvSpPr>
          <p:nvPr>
            <p:ph type="pic" idx="2"/>
          </p:nvPr>
        </p:nvSpPr>
        <p:spPr>
          <a:xfrm>
            <a:off x="6875239" y="943864"/>
            <a:ext cx="4334256" cy="509320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69" name="Google Shape;69;p22"/>
          <p:cNvSpPr>
            <a:spLocks noGrp="1"/>
          </p:cNvSpPr>
          <p:nvPr>
            <p:ph type="pic" idx="3"/>
          </p:nvPr>
        </p:nvSpPr>
        <p:spPr>
          <a:xfrm>
            <a:off x="456299" y="5584055"/>
            <a:ext cx="1038097" cy="90603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leta envolvente Manantial">
  <p:cSld name="Paleta envolvente Manantial">
    <p:bg>
      <p:bgPr>
        <a:solidFill>
          <a:schemeClr val="l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3"/>
          <p:cNvSpPr/>
          <p:nvPr/>
        </p:nvSpPr>
        <p:spPr>
          <a:xfrm>
            <a:off x="0" y="0"/>
            <a:ext cx="2445488" cy="45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2" name="Google Shape;72;p23"/>
          <p:cNvSpPr/>
          <p:nvPr/>
        </p:nvSpPr>
        <p:spPr>
          <a:xfrm rot="5400000">
            <a:off x="10740656" y="5406656"/>
            <a:ext cx="2445488" cy="457200"/>
          </a:xfrm>
          <a:prstGeom prst="rect">
            <a:avLst/>
          </a:prstGeom>
          <a:solidFill>
            <a:srgbClr val="8A58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3" name="Google Shape;73;p23"/>
          <p:cNvSpPr/>
          <p:nvPr/>
        </p:nvSpPr>
        <p:spPr>
          <a:xfrm>
            <a:off x="7982712" y="495300"/>
            <a:ext cx="3753612" cy="594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4" name="Google Shape;74;p23"/>
          <p:cNvSpPr/>
          <p:nvPr/>
        </p:nvSpPr>
        <p:spPr>
          <a:xfrm>
            <a:off x="4251158" y="495300"/>
            <a:ext cx="3787056" cy="594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5" name="Google Shape;75;p23"/>
          <p:cNvSpPr txBox="1">
            <a:spLocks noGrp="1"/>
          </p:cNvSpPr>
          <p:nvPr>
            <p:ph type="body" idx="1"/>
          </p:nvPr>
        </p:nvSpPr>
        <p:spPr>
          <a:xfrm>
            <a:off x="467466" y="2024792"/>
            <a:ext cx="3593192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76" name="Google Shape;76;p23"/>
          <p:cNvSpPr>
            <a:spLocks noGrp="1"/>
          </p:cNvSpPr>
          <p:nvPr>
            <p:ph type="pic" idx="2"/>
          </p:nvPr>
        </p:nvSpPr>
        <p:spPr>
          <a:xfrm>
            <a:off x="4709160" y="960120"/>
            <a:ext cx="6574536" cy="50749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77" name="Google Shape;77;p23"/>
          <p:cNvSpPr/>
          <p:nvPr/>
        </p:nvSpPr>
        <p:spPr>
          <a:xfrm>
            <a:off x="228600" y="241300"/>
            <a:ext cx="11772900" cy="6400800"/>
          </a:xfrm>
          <a:prstGeom prst="rect">
            <a:avLst/>
          </a:prstGeom>
          <a:noFill/>
          <a:ln w="254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8" name="Google Shape;78;p23"/>
          <p:cNvSpPr txBox="1">
            <a:spLocks noGrp="1"/>
          </p:cNvSpPr>
          <p:nvPr>
            <p:ph type="title"/>
          </p:nvPr>
        </p:nvSpPr>
        <p:spPr>
          <a:xfrm>
            <a:off x="467466" y="893806"/>
            <a:ext cx="3619501" cy="87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attrocento Sans"/>
              <a:buNone/>
              <a:def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>
            <a:spLocks noGrp="1"/>
          </p:cNvSpPr>
          <p:nvPr>
            <p:ph type="pic" idx="3"/>
          </p:nvPr>
        </p:nvSpPr>
        <p:spPr>
          <a:xfrm>
            <a:off x="456299" y="5584055"/>
            <a:ext cx="1038097" cy="90603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leta envolvente Entretenimientos">
  <p:cSld name="Paleta envolvente Entretenimientos"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4"/>
          <p:cNvSpPr/>
          <p:nvPr/>
        </p:nvSpPr>
        <p:spPr>
          <a:xfrm>
            <a:off x="6712974" y="1651000"/>
            <a:ext cx="460459" cy="520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2" name="Google Shape;82;p24"/>
          <p:cNvSpPr/>
          <p:nvPr/>
        </p:nvSpPr>
        <p:spPr>
          <a:xfrm>
            <a:off x="9271000" y="0"/>
            <a:ext cx="2921000" cy="5397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3" name="Google Shape;83;p24"/>
          <p:cNvSpPr/>
          <p:nvPr/>
        </p:nvSpPr>
        <p:spPr>
          <a:xfrm>
            <a:off x="0" y="1760287"/>
            <a:ext cx="5461000" cy="215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4" name="Google Shape;84;p24"/>
          <p:cNvSpPr/>
          <p:nvPr/>
        </p:nvSpPr>
        <p:spPr>
          <a:xfrm>
            <a:off x="228600" y="241300"/>
            <a:ext cx="11772900" cy="6400800"/>
          </a:xfrm>
          <a:prstGeom prst="rect">
            <a:avLst/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5" name="Google Shape;85;p24"/>
          <p:cNvSpPr txBox="1">
            <a:spLocks noGrp="1"/>
          </p:cNvSpPr>
          <p:nvPr>
            <p:ph type="title"/>
          </p:nvPr>
        </p:nvSpPr>
        <p:spPr>
          <a:xfrm>
            <a:off x="453267" y="528387"/>
            <a:ext cx="5605272" cy="1160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  <a:defRPr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body" idx="1"/>
          </p:nvPr>
        </p:nvSpPr>
        <p:spPr>
          <a:xfrm>
            <a:off x="453267" y="2221992"/>
            <a:ext cx="4946904" cy="3074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87" name="Google Shape;87;p24"/>
          <p:cNvSpPr>
            <a:spLocks noGrp="1"/>
          </p:cNvSpPr>
          <p:nvPr>
            <p:ph type="pic" idx="2"/>
          </p:nvPr>
        </p:nvSpPr>
        <p:spPr>
          <a:xfrm>
            <a:off x="7178040" y="457200"/>
            <a:ext cx="4562856" cy="6400800"/>
          </a:xfrm>
          <a:prstGeom prst="rect">
            <a:avLst/>
          </a:prstGeom>
          <a:solidFill>
            <a:srgbClr val="D5CBE3"/>
          </a:solidFill>
          <a:ln>
            <a:noFill/>
          </a:ln>
        </p:spPr>
      </p:sp>
      <p:sp>
        <p:nvSpPr>
          <p:cNvPr id="88" name="Google Shape;88;p24"/>
          <p:cNvSpPr>
            <a:spLocks noGrp="1"/>
          </p:cNvSpPr>
          <p:nvPr>
            <p:ph type="pic" idx="3"/>
          </p:nvPr>
        </p:nvSpPr>
        <p:spPr>
          <a:xfrm>
            <a:off x="456299" y="5584055"/>
            <a:ext cx="1038097" cy="90603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457199" y="914400"/>
            <a:ext cx="11174819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attrocento Sans"/>
              <a:buNone/>
              <a:defRPr sz="3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5112">
          <p15:clr>
            <a:srgbClr val="F26B43"/>
          </p15:clr>
        </p15:guide>
        <p15:guide id="2" pos="2568">
          <p15:clr>
            <a:srgbClr val="F26B43"/>
          </p15:clr>
        </p15:guide>
        <p15:guide id="3" pos="288">
          <p15:clr>
            <a:srgbClr val="5ACBF0"/>
          </p15:clr>
        </p15:guide>
        <p15:guide id="4" pos="7392">
          <p15:clr>
            <a:srgbClr val="5ACBF0"/>
          </p15:clr>
        </p15:guide>
        <p15:guide id="5" orient="horz" pos="576">
          <p15:clr>
            <a:srgbClr val="5ACBF0"/>
          </p15:clr>
        </p15:guide>
        <p15:guide id="6" orient="horz" pos="3744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g"/><Relationship Id="rId9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https://accesouniversalalaenergia.files.wordpress.com/2021/04/ods-7-en-iberoamerica-segib-ariae-maue.pdf" TargetMode="External"/><Relationship Id="rId7" Type="http://schemas.openxmlformats.org/officeDocument/2006/relationships/hyperlink" Target="https://accesouniversalalaenergia.files.wordpress.com/2020/02/seminario-de-acceso-universal-a-la-energc3ada.-la-electrificacic3b3n-rural-aislada.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openxmlformats.org/officeDocument/2006/relationships/image" Target="../media/image1.png"/><Relationship Id="rId5" Type="http://schemas.openxmlformats.org/officeDocument/2006/relationships/hyperlink" Target="https://accesouniversalalaenergia.files.wordpress.com/2020/02/propuestas-para-incorporar-el-e2809cacceso-universal-a-la-energc3adae2809d-en-la-cooperacic3b3n-espac3b1ola.pdf" TargetMode="External"/><Relationship Id="rId10" Type="http://schemas.openxmlformats.org/officeDocument/2006/relationships/image" Target="../media/image33.png"/><Relationship Id="rId4" Type="http://schemas.openxmlformats.org/officeDocument/2006/relationships/image" Target="../media/image30.png"/><Relationship Id="rId9" Type="http://schemas.openxmlformats.org/officeDocument/2006/relationships/hyperlink" Target="https://accesouniversalalaenergia.files.wordpress.com/2020/02/reflexic3b3n-sobre-el-nivel-adecuado-de-acceso-a-la-energc3ada-1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5.png"/><Relationship Id="rId7" Type="http://schemas.openxmlformats.org/officeDocument/2006/relationships/hyperlink" Target="https://www.linkedin.com/company/mesa-de-acceso-universal-a-la-energ-a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1.png"/><Relationship Id="rId4" Type="http://schemas.openxmlformats.org/officeDocument/2006/relationships/hyperlink" Target="https://accesoalaenergia.org/" TargetMode="External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>
            <a:spLocks noGrp="1"/>
          </p:cNvSpPr>
          <p:nvPr>
            <p:ph type="title"/>
          </p:nvPr>
        </p:nvSpPr>
        <p:spPr>
          <a:xfrm>
            <a:off x="1970116" y="1435886"/>
            <a:ext cx="8113222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Quattrocento Sans"/>
              <a:buNone/>
            </a:pPr>
            <a:r>
              <a:rPr lang="es-ES" b="1">
                <a:solidFill>
                  <a:schemeClr val="dk1"/>
                </a:solidFill>
              </a:rPr>
              <a:t>MESA DE ACCESO UNIVERSAL</a:t>
            </a:r>
            <a:endParaRPr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Quattrocento Sans"/>
              <a:buNone/>
            </a:pPr>
            <a:r>
              <a:rPr lang="es-ES" b="1">
                <a:solidFill>
                  <a:schemeClr val="dk1"/>
                </a:solidFill>
              </a:rPr>
              <a:t>A LA ENERGÍA</a:t>
            </a:r>
            <a:br>
              <a:rPr lang="es-ES" b="1">
                <a:solidFill>
                  <a:schemeClr val="dk1"/>
                </a:solidFill>
              </a:rPr>
            </a:br>
            <a:r>
              <a:rPr lang="es-ES" b="1">
                <a:solidFill>
                  <a:schemeClr val="dk1"/>
                </a:solidFill>
              </a:rPr>
              <a:t>(MAUE)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686023" y="3008076"/>
            <a:ext cx="868140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21904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Trebuchet MS"/>
              <a:buNone/>
            </a:pPr>
            <a:r>
              <a:rPr lang="es-ES" sz="21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ENERGÍA ASEQUIBLE, SEGURA, SOSTENIBLE Y MODERNA PARA TODOS</a:t>
            </a:r>
            <a:endParaRPr sz="21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8498" y="4174934"/>
            <a:ext cx="3988964" cy="1119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3649A-6C29-6B39-1B2C-5612C7599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53E89C-19BA-1DFF-812C-C714C2542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Participación en encuentros y foros (2)</a:t>
            </a: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717168D1-7D00-8085-7A47-02B5062F5759}"/>
              </a:ext>
            </a:extLst>
          </p:cNvPr>
          <p:cNvSpPr/>
          <p:nvPr/>
        </p:nvSpPr>
        <p:spPr>
          <a:xfrm>
            <a:off x="362464" y="1536253"/>
            <a:ext cx="7906046" cy="1140315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18A4ABA2-8AC3-E756-C5F7-A7F0F9E8DF64}"/>
              </a:ext>
            </a:extLst>
          </p:cNvPr>
          <p:cNvSpPr txBox="1"/>
          <p:nvPr/>
        </p:nvSpPr>
        <p:spPr>
          <a:xfrm>
            <a:off x="591066" y="1587222"/>
            <a:ext cx="7246619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04E79"/>
                </a:solidFill>
              </a:defRPr>
            </a:pPr>
            <a:r>
              <a:rPr lang="es-ES" dirty="0"/>
              <a:t>Foro empresarial ARIAE 2024</a:t>
            </a:r>
          </a:p>
          <a:p>
            <a:pPr>
              <a:defRPr sz="1200">
                <a:solidFill>
                  <a:srgbClr val="373737"/>
                </a:solidFill>
              </a:defRPr>
            </a:pPr>
            <a:r>
              <a:rPr lang="es-ES" sz="1200" dirty="0"/>
              <a:t>Participación en la XXIV Reunión Anual de ARIAE y en el Primer Foro Empresarial ARIAE, celebrado en Santo Domingo (República Dominicana). Intervención en la mesa redonda “Tecnologías limpias de producción eléctrica”.</a:t>
            </a:r>
          </a:p>
          <a:p>
            <a:pPr>
              <a:defRPr sz="1200">
                <a:solidFill>
                  <a:srgbClr val="373737"/>
                </a:solidFill>
              </a:defRPr>
            </a:pPr>
            <a:r>
              <a:rPr lang="es-ES" dirty="0"/>
              <a:t>Santo Domingo</a:t>
            </a:r>
            <a:r>
              <a:rPr dirty="0"/>
              <a:t> · </a:t>
            </a:r>
            <a:r>
              <a:rPr lang="es-ES" dirty="0"/>
              <a:t>Febrero</a:t>
            </a:r>
            <a:r>
              <a:rPr dirty="0"/>
              <a:t> 202</a:t>
            </a:r>
            <a:r>
              <a:rPr lang="es-ES" dirty="0"/>
              <a:t>4</a:t>
            </a:r>
            <a:endParaRPr dirty="0"/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26A45493-4602-D4F9-67A0-74F3203DD0FD}"/>
              </a:ext>
            </a:extLst>
          </p:cNvPr>
          <p:cNvSpPr/>
          <p:nvPr/>
        </p:nvSpPr>
        <p:spPr>
          <a:xfrm>
            <a:off x="3655033" y="3268302"/>
            <a:ext cx="8330138" cy="3455497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CBBC72A5-4DC1-C748-B772-8EBA67A5961D}"/>
              </a:ext>
            </a:extLst>
          </p:cNvPr>
          <p:cNvSpPr txBox="1"/>
          <p:nvPr/>
        </p:nvSpPr>
        <p:spPr>
          <a:xfrm>
            <a:off x="3886200" y="3341456"/>
            <a:ext cx="7943335" cy="954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1400"/>
            </a:pPr>
            <a:r>
              <a:rPr lang="es-ES" sz="1700" b="1" dirty="0">
                <a:solidFill>
                  <a:srgbClr val="004E79"/>
                </a:solidFill>
                <a:sym typeface="Quattrocento Sans"/>
              </a:rPr>
              <a:t>MAUE X Aniversario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1400"/>
            </a:pPr>
            <a:r>
              <a:rPr lang="es-ES" sz="1200" dirty="0">
                <a:solidFill>
                  <a:srgbClr val="373737"/>
                </a:solidFill>
                <a:sym typeface="Quattrocento Sans"/>
              </a:rPr>
              <a:t>Organización de evento de celebración: </a:t>
            </a:r>
            <a:r>
              <a:rPr lang="es-ES" sz="1200" i="1" dirty="0">
                <a:solidFill>
                  <a:srgbClr val="373737"/>
                </a:solidFill>
                <a:sym typeface="Quattrocento Sans"/>
              </a:rPr>
              <a:t>“Avanzando en la colaboración por el acceso universal a la energía y contra la pobreza energética”</a:t>
            </a:r>
            <a:br>
              <a:rPr sz="1200" dirty="0">
                <a:solidFill>
                  <a:srgbClr val="373737"/>
                </a:solidFill>
              </a:rPr>
            </a:br>
            <a:r>
              <a:rPr lang="es-ES" sz="1200" dirty="0">
                <a:solidFill>
                  <a:srgbClr val="373737"/>
                </a:solidFill>
              </a:rPr>
              <a:t>Madrid</a:t>
            </a:r>
            <a:r>
              <a:rPr sz="1200" dirty="0">
                <a:solidFill>
                  <a:srgbClr val="373737"/>
                </a:solidFill>
              </a:rPr>
              <a:t> · </a:t>
            </a:r>
            <a:r>
              <a:rPr lang="es-ES" sz="1200" dirty="0">
                <a:solidFill>
                  <a:srgbClr val="373737"/>
                </a:solidFill>
              </a:rPr>
              <a:t>Junio</a:t>
            </a:r>
            <a:r>
              <a:rPr sz="1200" dirty="0">
                <a:solidFill>
                  <a:srgbClr val="373737"/>
                </a:solidFill>
              </a:rPr>
              <a:t> 202</a:t>
            </a:r>
            <a:r>
              <a:rPr lang="es-ES" sz="1200" dirty="0">
                <a:solidFill>
                  <a:srgbClr val="373737"/>
                </a:solidFill>
              </a:rPr>
              <a:t>4</a:t>
            </a:r>
            <a:endParaRPr sz="1200" dirty="0">
              <a:solidFill>
                <a:srgbClr val="373737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0E90D8D-FE89-9FBB-CA32-9D6FF5A0F9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36" t="6326" b="5818"/>
          <a:stretch>
            <a:fillRect/>
          </a:stretch>
        </p:blipFill>
        <p:spPr>
          <a:xfrm>
            <a:off x="8722329" y="1294193"/>
            <a:ext cx="2878605" cy="1823721"/>
          </a:xfrm>
          <a:prstGeom prst="rect">
            <a:avLst/>
          </a:prstGeom>
        </p:spPr>
      </p:pic>
      <p:pic>
        <p:nvPicPr>
          <p:cNvPr id="3" name="Google Shape;202;g2f69b6e9718_0_0">
            <a:extLst>
              <a:ext uri="{FF2B5EF4-FFF2-40B4-BE49-F238E27FC236}">
                <a16:creationId xmlns:a16="http://schemas.microsoft.com/office/drawing/2014/main" id="{B389BE2D-44DE-639F-9FAD-D227B8E86DD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49" y="147848"/>
            <a:ext cx="2001899" cy="56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08;g2f69b6e9718_0_0" title="x-aniversario---mesa-de-acceso-universal-a-la-energa-maue-05-06-2024_3_53771752590_o.jpg">
            <a:extLst>
              <a:ext uri="{FF2B5EF4-FFF2-40B4-BE49-F238E27FC236}">
                <a16:creationId xmlns:a16="http://schemas.microsoft.com/office/drawing/2014/main" id="{69C32F21-B052-4167-DDD9-D0C27AB0F22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199" r="2263" b="11071"/>
          <a:stretch/>
        </p:blipFill>
        <p:spPr>
          <a:xfrm>
            <a:off x="383095" y="3409724"/>
            <a:ext cx="3040771" cy="183332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0C2002C2-D34E-5796-048F-5B4F93E8DE58}"/>
              </a:ext>
            </a:extLst>
          </p:cNvPr>
          <p:cNvSpPr txBox="1"/>
          <p:nvPr/>
        </p:nvSpPr>
        <p:spPr>
          <a:xfrm>
            <a:off x="547162" y="5321747"/>
            <a:ext cx="3107871" cy="426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1200" dirty="0">
                <a:solidFill>
                  <a:schemeClr val="dk1"/>
                </a:solidFill>
                <a:latin typeface="+mj-lt"/>
                <a:ea typeface="Quattrocento Sans"/>
                <a:cs typeface="Quattrocento Sans"/>
                <a:sym typeface="Quattrocento Sans"/>
              </a:rPr>
              <a:t>Sesión de apertura con Sara Aagesen - Secretaria de Estado de Energía</a:t>
            </a:r>
          </a:p>
        </p:txBody>
      </p:sp>
      <p:sp>
        <p:nvSpPr>
          <p:cNvPr id="20" name="Google Shape;205;g2f69b6e9718_0_0">
            <a:extLst>
              <a:ext uri="{FF2B5EF4-FFF2-40B4-BE49-F238E27FC236}">
                <a16:creationId xmlns:a16="http://schemas.microsoft.com/office/drawing/2014/main" id="{47909A36-AEE8-22D4-1CCF-BAB5E2A2190F}"/>
              </a:ext>
            </a:extLst>
          </p:cNvPr>
          <p:cNvSpPr txBox="1"/>
          <p:nvPr/>
        </p:nvSpPr>
        <p:spPr>
          <a:xfrm>
            <a:off x="3819100" y="4119724"/>
            <a:ext cx="2920199" cy="259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b="1" dirty="0">
                <a:solidFill>
                  <a:srgbClr val="073763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Sesión 1 “Electrificar la última milla: caso Iberoamérica”</a:t>
            </a:r>
            <a:r>
              <a:rPr lang="es-ES" sz="12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, con la participación de:</a:t>
            </a:r>
            <a:endParaRPr sz="1200" dirty="0">
              <a:solidFill>
                <a:schemeClr val="dk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. </a:t>
            </a:r>
            <a:r>
              <a:rPr lang="es-ES" sz="11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Luis Jesús Sánchez de Tembleque (Secretario ARIAE)</a:t>
            </a:r>
            <a:endParaRPr sz="1100" dirty="0">
              <a:solidFill>
                <a:schemeClr val="dk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1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. José Gabriel Martín (Director Acciona.org)</a:t>
            </a:r>
            <a:endParaRPr sz="1100" dirty="0">
              <a:solidFill>
                <a:schemeClr val="dk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1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.  Andrés González (codirector y cofundador de Waya Energy)</a:t>
            </a:r>
            <a:endParaRPr sz="1100" dirty="0">
              <a:solidFill>
                <a:schemeClr val="dk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1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. Moderación de Mariano Molina (Energía sin Fronteras).</a:t>
            </a:r>
            <a:endParaRPr sz="1100" dirty="0">
              <a:solidFill>
                <a:schemeClr val="dk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1" name="Google Shape;206;g2f69b6e9718_0_0">
            <a:extLst>
              <a:ext uri="{FF2B5EF4-FFF2-40B4-BE49-F238E27FC236}">
                <a16:creationId xmlns:a16="http://schemas.microsoft.com/office/drawing/2014/main" id="{BF16615A-A679-70E4-C4F3-3BA2E9ADA8B3}"/>
              </a:ext>
            </a:extLst>
          </p:cNvPr>
          <p:cNvSpPr txBox="1"/>
          <p:nvPr/>
        </p:nvSpPr>
        <p:spPr>
          <a:xfrm>
            <a:off x="6792108" y="4119724"/>
            <a:ext cx="2781900" cy="2533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b="1" dirty="0">
                <a:solidFill>
                  <a:srgbClr val="434343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Sesión 2 “Acceso masivo a la energía: caso África”</a:t>
            </a:r>
            <a:r>
              <a:rPr lang="es-ES" sz="12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, con la participación de:</a:t>
            </a:r>
            <a:endParaRPr sz="1200" dirty="0">
              <a:solidFill>
                <a:schemeClr val="dk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. Carlos Sordo (GOGLA)</a:t>
            </a:r>
            <a:endParaRPr sz="1200" dirty="0">
              <a:solidFill>
                <a:schemeClr val="dk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. José Gabriel Martín (Director acciona.org)</a:t>
            </a:r>
            <a:endParaRPr sz="1200" dirty="0">
              <a:solidFill>
                <a:schemeClr val="dk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.  Nicolás Larrañaga (TTA)</a:t>
            </a:r>
            <a:endParaRPr sz="1200" dirty="0">
              <a:solidFill>
                <a:schemeClr val="dk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. Moderación de Ignacio Pérez-Arriaga</a:t>
            </a:r>
            <a:endParaRPr sz="1200" dirty="0">
              <a:solidFill>
                <a:schemeClr val="dk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" name="Google Shape;207;g2f69b6e9718_0_0">
            <a:extLst>
              <a:ext uri="{FF2B5EF4-FFF2-40B4-BE49-F238E27FC236}">
                <a16:creationId xmlns:a16="http://schemas.microsoft.com/office/drawing/2014/main" id="{6FC6278E-AE7B-9723-1B10-09EBD489C953}"/>
              </a:ext>
            </a:extLst>
          </p:cNvPr>
          <p:cNvSpPr txBox="1"/>
          <p:nvPr/>
        </p:nvSpPr>
        <p:spPr>
          <a:xfrm>
            <a:off x="9349538" y="4178171"/>
            <a:ext cx="2866800" cy="2259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b="1" dirty="0">
                <a:solidFill>
                  <a:srgbClr val="274E13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Sesión 3 “Erradicar la pobreza energética en una Europa en transición”</a:t>
            </a:r>
            <a:r>
              <a:rPr lang="es-ES" sz="1200" dirty="0">
                <a:solidFill>
                  <a:srgbClr val="274E13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,</a:t>
            </a:r>
            <a:r>
              <a:rPr lang="es-ES" sz="12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con la participación de:</a:t>
            </a:r>
            <a:endParaRPr sz="1200" dirty="0">
              <a:solidFill>
                <a:schemeClr val="dk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. Ester Sevilla (Fundación </a:t>
            </a:r>
            <a:r>
              <a:rPr lang="es-ES" sz="1200" dirty="0" err="1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Naturgy</a:t>
            </a:r>
            <a:r>
              <a:rPr lang="es-ES" sz="12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)</a:t>
            </a:r>
            <a:endParaRPr sz="1200" dirty="0">
              <a:solidFill>
                <a:schemeClr val="dk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. Cecilia Foronda (</a:t>
            </a:r>
            <a:r>
              <a:rPr lang="es-ES" sz="1200" dirty="0" err="1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Ecodes</a:t>
            </a:r>
            <a:r>
              <a:rPr lang="es-ES" sz="12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)</a:t>
            </a:r>
            <a:endParaRPr sz="1200" dirty="0">
              <a:solidFill>
                <a:schemeClr val="dk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. Sergio Tirado (ACA)</a:t>
            </a:r>
            <a:endParaRPr sz="1200" dirty="0">
              <a:solidFill>
                <a:schemeClr val="dk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. Moderación de Roberto Barrella (Comillas-ICAI)</a:t>
            </a:r>
            <a:endParaRPr sz="1200" dirty="0">
              <a:solidFill>
                <a:schemeClr val="dk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A5A941A-0B48-9516-B8F6-E291E8D5E6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36" t="6326" b="5818"/>
          <a:stretch>
            <a:fillRect/>
          </a:stretch>
        </p:blipFill>
        <p:spPr>
          <a:xfrm>
            <a:off x="8874729" y="1446593"/>
            <a:ext cx="2878605" cy="182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877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FE6AE-B268-CFCF-7DF4-74FFC11F3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B6BDBCD-B61D-A549-F4F0-660ADD72D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Participación en encuentros y foros (3)</a:t>
            </a: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7D03EA94-0455-DA26-41D5-E1DAD89FB9BB}"/>
              </a:ext>
            </a:extLst>
          </p:cNvPr>
          <p:cNvSpPr/>
          <p:nvPr/>
        </p:nvSpPr>
        <p:spPr>
          <a:xfrm>
            <a:off x="362464" y="1536253"/>
            <a:ext cx="8044936" cy="779461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5034C17E-9624-E4EA-5C4F-BE7605E61345}"/>
              </a:ext>
            </a:extLst>
          </p:cNvPr>
          <p:cNvSpPr txBox="1"/>
          <p:nvPr/>
        </p:nvSpPr>
        <p:spPr>
          <a:xfrm>
            <a:off x="591066" y="1587222"/>
            <a:ext cx="7246619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04E79"/>
                </a:solidFill>
              </a:defRPr>
            </a:pPr>
            <a:r>
              <a:rPr lang="es-ES" dirty="0"/>
              <a:t>V </a:t>
            </a:r>
            <a:r>
              <a:rPr lang="es-ES" dirty="0" err="1"/>
              <a:t>edition</a:t>
            </a:r>
            <a:r>
              <a:rPr lang="es-ES" dirty="0"/>
              <a:t> S-@</a:t>
            </a:r>
            <a:r>
              <a:rPr lang="es-ES" dirty="0" err="1"/>
              <a:t>ccess</a:t>
            </a:r>
            <a:r>
              <a:rPr lang="es-ES" dirty="0"/>
              <a:t> </a:t>
            </a:r>
            <a:r>
              <a:rPr lang="es-ES" dirty="0" err="1"/>
              <a:t>Conference</a:t>
            </a:r>
            <a:endParaRPr lang="es-ES" dirty="0"/>
          </a:p>
          <a:p>
            <a:pPr>
              <a:defRPr sz="1200">
                <a:solidFill>
                  <a:srgbClr val="373737"/>
                </a:solidFill>
              </a:defRPr>
            </a:pPr>
            <a:r>
              <a:rPr lang="es-ES" sz="1200" dirty="0"/>
              <a:t>Ponencia: </a:t>
            </a:r>
            <a:r>
              <a:rPr lang="es-ES" sz="1200" dirty="0">
                <a:solidFill>
                  <a:srgbClr val="373737"/>
                </a:solidFill>
                <a:sym typeface="Quattrocento Sans"/>
              </a:rPr>
              <a:t>“Last Mile </a:t>
            </a:r>
            <a:r>
              <a:rPr lang="es-ES" sz="1200" dirty="0" err="1">
                <a:solidFill>
                  <a:srgbClr val="373737"/>
                </a:solidFill>
                <a:sym typeface="Quattrocento Sans"/>
              </a:rPr>
              <a:t>Electrification</a:t>
            </a:r>
            <a:r>
              <a:rPr lang="es-ES" sz="1200" dirty="0">
                <a:solidFill>
                  <a:srgbClr val="373737"/>
                </a:solidFill>
                <a:sym typeface="Quattrocento Sans"/>
              </a:rPr>
              <a:t> in Ibero-America”, </a:t>
            </a:r>
            <a:endParaRPr lang="es-ES" sz="1200" dirty="0">
              <a:solidFill>
                <a:srgbClr val="373737"/>
              </a:solidFill>
            </a:endParaRPr>
          </a:p>
          <a:p>
            <a:pPr>
              <a:defRPr sz="1200">
                <a:solidFill>
                  <a:srgbClr val="373737"/>
                </a:solidFill>
              </a:defRPr>
            </a:pPr>
            <a:r>
              <a:rPr lang="es-ES" sz="1200" dirty="0">
                <a:solidFill>
                  <a:srgbClr val="373737"/>
                </a:solidFill>
                <a:sym typeface="Quattrocento Sans"/>
              </a:rPr>
              <a:t>Mallorca</a:t>
            </a:r>
            <a:r>
              <a:rPr lang="es-ES" sz="1200" dirty="0">
                <a:solidFill>
                  <a:schemeClr val="dk1"/>
                </a:solidFill>
                <a:latin typeface="Quattrocento Sans"/>
                <a:sym typeface="Quattrocento Sans"/>
              </a:rPr>
              <a:t> </a:t>
            </a:r>
            <a:r>
              <a:rPr lang="es-ES" dirty="0"/>
              <a:t>· Septiembre 2024</a:t>
            </a: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261F2C06-D337-B2BD-A32F-78D1B0DA3B46}"/>
              </a:ext>
            </a:extLst>
          </p:cNvPr>
          <p:cNvSpPr/>
          <p:nvPr/>
        </p:nvSpPr>
        <p:spPr>
          <a:xfrm>
            <a:off x="3450589" y="2689719"/>
            <a:ext cx="8524101" cy="981093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C0DB9CE5-CD60-F790-076A-8D5C09C2B5F8}"/>
              </a:ext>
            </a:extLst>
          </p:cNvPr>
          <p:cNvSpPr txBox="1"/>
          <p:nvPr/>
        </p:nvSpPr>
        <p:spPr>
          <a:xfrm>
            <a:off x="3557358" y="2762699"/>
            <a:ext cx="8417332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04E79"/>
                </a:solidFill>
              </a:defRPr>
            </a:pPr>
            <a:r>
              <a:rPr lang="es-ES" dirty="0"/>
              <a:t>Conversatorio sobre Acceso Universal a la Energía</a:t>
            </a:r>
          </a:p>
          <a:p>
            <a:r>
              <a:rPr lang="es-ES" sz="1200" dirty="0">
                <a:solidFill>
                  <a:srgbClr val="373737"/>
                </a:solidFill>
              </a:rPr>
              <a:t>Participación en el conversatorio sobre acceso universal a la energía organizado por Luces Nuevas, junto con la Universidad Mayor San Simón (UMSS) y el Instituto de Ciencias Sociales (INCISO).</a:t>
            </a:r>
          </a:p>
          <a:p>
            <a:r>
              <a:rPr lang="es-ES" sz="1200" dirty="0">
                <a:solidFill>
                  <a:srgbClr val="373737"/>
                </a:solidFill>
              </a:rPr>
              <a:t>Cochabamba (Bolivia) · Agosto 2024</a:t>
            </a:r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5F86AC26-7001-3147-F38E-9D22155782B1}"/>
              </a:ext>
            </a:extLst>
          </p:cNvPr>
          <p:cNvSpPr/>
          <p:nvPr/>
        </p:nvSpPr>
        <p:spPr>
          <a:xfrm>
            <a:off x="362464" y="3979600"/>
            <a:ext cx="8044936" cy="980921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911E5791-8499-6BA0-5851-E735C7DCCE45}"/>
              </a:ext>
            </a:extLst>
          </p:cNvPr>
          <p:cNvSpPr txBox="1"/>
          <p:nvPr/>
        </p:nvSpPr>
        <p:spPr>
          <a:xfrm>
            <a:off x="591065" y="4052580"/>
            <a:ext cx="7816335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04E79"/>
                </a:solidFill>
              </a:defRPr>
            </a:pPr>
            <a:r>
              <a:rPr lang="es-ES" dirty="0"/>
              <a:t>VII Congreso Internacional de Estudios del Desarrollo</a:t>
            </a:r>
          </a:p>
          <a:p>
            <a:r>
              <a:rPr lang="es-ES" sz="1200" dirty="0"/>
              <a:t>Ponencia “Electrificando la última milla en Iberoamérica”, presentada en el VII Congreso «Transiciones justas y pactos para el desarrollo sostenible», celebrado en la Universidad Complutense de Madrid.</a:t>
            </a:r>
          </a:p>
          <a:p>
            <a:r>
              <a:rPr lang="es-ES" sz="1200" dirty="0"/>
              <a:t>Madrid · Mayo 2024</a:t>
            </a:r>
          </a:p>
        </p:txBody>
      </p:sp>
      <p:pic>
        <p:nvPicPr>
          <p:cNvPr id="3" name="Google Shape;202;g2f69b6e9718_0_0">
            <a:extLst>
              <a:ext uri="{FF2B5EF4-FFF2-40B4-BE49-F238E27FC236}">
                <a16:creationId xmlns:a16="http://schemas.microsoft.com/office/drawing/2014/main" id="{FB7B97C3-4464-548D-C255-3F99E6199DE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649" y="147848"/>
            <a:ext cx="2001899" cy="56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21;g300a400f4bc_0_0">
            <a:extLst>
              <a:ext uri="{FF2B5EF4-FFF2-40B4-BE49-F238E27FC236}">
                <a16:creationId xmlns:a16="http://schemas.microsoft.com/office/drawing/2014/main" id="{FC06C01D-B02C-6D4A-38F0-632E3F96A06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42912" b="48699"/>
          <a:stretch/>
        </p:blipFill>
        <p:spPr>
          <a:xfrm>
            <a:off x="8807965" y="1544233"/>
            <a:ext cx="2568899" cy="80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18;g300a400f4bc_0_0">
            <a:extLst>
              <a:ext uri="{FF2B5EF4-FFF2-40B4-BE49-F238E27FC236}">
                <a16:creationId xmlns:a16="http://schemas.microsoft.com/office/drawing/2014/main" id="{53F0B631-C7FF-8AE6-C9DF-2BE0ECB45BF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rcRect t="6173" b="6725"/>
          <a:stretch>
            <a:fillRect/>
          </a:stretch>
        </p:blipFill>
        <p:spPr>
          <a:xfrm>
            <a:off x="8807965" y="3860799"/>
            <a:ext cx="2415547" cy="1099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35;p10">
            <a:extLst>
              <a:ext uri="{FF2B5EF4-FFF2-40B4-BE49-F238E27FC236}">
                <a16:creationId xmlns:a16="http://schemas.microsoft.com/office/drawing/2014/main" id="{F9B88BB0-242C-7483-C321-2811CD71648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8399"/>
          <a:stretch>
            <a:fillRect/>
          </a:stretch>
        </p:blipFill>
        <p:spPr>
          <a:xfrm>
            <a:off x="217298" y="5307220"/>
            <a:ext cx="2729102" cy="119721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2EBCEB88-9F76-D7BE-CB64-26E472F56079}"/>
              </a:ext>
            </a:extLst>
          </p:cNvPr>
          <p:cNvSpPr/>
          <p:nvPr/>
        </p:nvSpPr>
        <p:spPr>
          <a:xfrm>
            <a:off x="3450589" y="5403244"/>
            <a:ext cx="8524101" cy="980921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23CBA879-7A1F-061F-8192-3F5E66CE70FD}"/>
              </a:ext>
            </a:extLst>
          </p:cNvPr>
          <p:cNvSpPr txBox="1"/>
          <p:nvPr/>
        </p:nvSpPr>
        <p:spPr>
          <a:xfrm>
            <a:off x="3557358" y="5476224"/>
            <a:ext cx="8417332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04E79"/>
                </a:solidFill>
              </a:defRPr>
            </a:pPr>
            <a:r>
              <a:rPr lang="es-ES" sz="1700" b="1" dirty="0"/>
              <a:t>INTERNATIONAL RENEWABLE ENERGY CONGRESS (IREC) </a:t>
            </a:r>
          </a:p>
          <a:p>
            <a:r>
              <a:rPr lang="es-ES" sz="1200" dirty="0"/>
              <a:t>Organización de la mesa redonda “</a:t>
            </a:r>
            <a:r>
              <a:rPr lang="es-ES" sz="1200" dirty="0" err="1"/>
              <a:t>Renewable</a:t>
            </a:r>
            <a:r>
              <a:rPr lang="es-ES" sz="1200" dirty="0"/>
              <a:t> Energy </a:t>
            </a:r>
            <a:r>
              <a:rPr lang="es-ES" sz="1200" dirty="0" err="1"/>
              <a:t>to</a:t>
            </a:r>
            <a:r>
              <a:rPr lang="es-ES" sz="1200" dirty="0"/>
              <a:t> </a:t>
            </a:r>
            <a:r>
              <a:rPr lang="es-ES" sz="1200" dirty="0" err="1"/>
              <a:t>Achieve</a:t>
            </a:r>
            <a:r>
              <a:rPr lang="es-ES" sz="1200" dirty="0"/>
              <a:t> Universal Energy Access” en el marco del International </a:t>
            </a:r>
            <a:r>
              <a:rPr lang="es-ES" sz="1200" dirty="0" err="1"/>
              <a:t>Renewable</a:t>
            </a:r>
            <a:r>
              <a:rPr lang="es-ES" sz="1200" dirty="0"/>
              <a:t> Energy Congress (IREC).</a:t>
            </a:r>
          </a:p>
          <a:p>
            <a:r>
              <a:rPr lang="es-ES" sz="1200" dirty="0"/>
              <a:t>Madrid · 2023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0FAB431-5A63-E83A-0300-465E52EA0E1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0513"/>
          <a:stretch>
            <a:fillRect/>
          </a:stretch>
        </p:blipFill>
        <p:spPr>
          <a:xfrm>
            <a:off x="440834" y="2516369"/>
            <a:ext cx="2505566" cy="126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622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EAB35-4C6E-96C0-EE73-409066645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53;p11">
            <a:extLst>
              <a:ext uri="{FF2B5EF4-FFF2-40B4-BE49-F238E27FC236}">
                <a16:creationId xmlns:a16="http://schemas.microsoft.com/office/drawing/2014/main" id="{8CA51CFE-2F37-748B-D652-14E8962ED1D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32844" y="6285230"/>
            <a:ext cx="2194351" cy="5727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B3B2B78E-2333-F57B-92E4-05B9A2E33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Participación en encuentros y foros (4)</a:t>
            </a: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1A0C41F8-7837-3A2A-1467-BD9B34B5CAFF}"/>
              </a:ext>
            </a:extLst>
          </p:cNvPr>
          <p:cNvSpPr/>
          <p:nvPr/>
        </p:nvSpPr>
        <p:spPr>
          <a:xfrm>
            <a:off x="499959" y="1198483"/>
            <a:ext cx="8507882" cy="893326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EC0716F4-99D2-ADA3-580F-B505631BFCC5}"/>
              </a:ext>
            </a:extLst>
          </p:cNvPr>
          <p:cNvSpPr/>
          <p:nvPr/>
        </p:nvSpPr>
        <p:spPr>
          <a:xfrm>
            <a:off x="3139065" y="2360208"/>
            <a:ext cx="8982933" cy="938719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A348EABE-C652-AC08-F184-387BC68DFD34}"/>
              </a:ext>
            </a:extLst>
          </p:cNvPr>
          <p:cNvSpPr txBox="1"/>
          <p:nvPr/>
        </p:nvSpPr>
        <p:spPr>
          <a:xfrm>
            <a:off x="3237188" y="2390814"/>
            <a:ext cx="8884810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04E79"/>
                </a:solidFill>
              </a:defRPr>
            </a:pPr>
            <a:r>
              <a:rPr lang="es-ES" dirty="0"/>
              <a:t>Instituto de la Ingeniería de España </a:t>
            </a:r>
          </a:p>
          <a:p>
            <a:r>
              <a:rPr lang="es-ES" sz="1200" dirty="0"/>
              <a:t>Organización de la sesión sobre “Comunidades Energéticas”, donde se presentaron los resultados del Grupo de Trabajo sobre Comunidades Energéticas.</a:t>
            </a:r>
          </a:p>
          <a:p>
            <a:r>
              <a:rPr lang="es-ES" sz="1200" dirty="0"/>
              <a:t>Madrid · 2022</a:t>
            </a:r>
            <a:endParaRPr lang="es-ES" sz="1200" dirty="0">
              <a:solidFill>
                <a:srgbClr val="373737"/>
              </a:solidFill>
            </a:endParaRPr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D353558C-BA18-4974-65AD-CF121720419A}"/>
              </a:ext>
            </a:extLst>
          </p:cNvPr>
          <p:cNvSpPr/>
          <p:nvPr/>
        </p:nvSpPr>
        <p:spPr>
          <a:xfrm>
            <a:off x="541238" y="3508008"/>
            <a:ext cx="8647583" cy="908113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6C85C611-E263-E7C6-1B74-733FB306AFC2}"/>
              </a:ext>
            </a:extLst>
          </p:cNvPr>
          <p:cNvSpPr txBox="1"/>
          <p:nvPr/>
        </p:nvSpPr>
        <p:spPr>
          <a:xfrm>
            <a:off x="712424" y="3508180"/>
            <a:ext cx="847639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04E79"/>
                </a:solidFill>
              </a:defRPr>
            </a:pPr>
            <a:r>
              <a:rPr lang="es-ES" dirty="0"/>
              <a:t>IV Seminario de Acceso Universal a la Energía</a:t>
            </a:r>
          </a:p>
          <a:p>
            <a:r>
              <a:rPr lang="es-ES" sz="1200" dirty="0"/>
              <a:t>Seminario organizado por MAUE, en colaboración con AECID y ARIAE, sobre acceso universal a la energía y electrificación de zonas rurales aisladas en Iberoamérica.</a:t>
            </a:r>
          </a:p>
          <a:p>
            <a:r>
              <a:rPr lang="es-ES" sz="1200" dirty="0"/>
              <a:t>La Antigua (Guatemala) · 2019</a:t>
            </a:r>
          </a:p>
        </p:txBody>
      </p:sp>
      <p:pic>
        <p:nvPicPr>
          <p:cNvPr id="3" name="Google Shape;202;g2f69b6e9718_0_0">
            <a:extLst>
              <a:ext uri="{FF2B5EF4-FFF2-40B4-BE49-F238E27FC236}">
                <a16:creationId xmlns:a16="http://schemas.microsoft.com/office/drawing/2014/main" id="{EBB010DF-1DDB-E614-069C-A639D47DD4D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49" y="147848"/>
            <a:ext cx="2001899" cy="56183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2A175AB5-887D-04D0-56A8-A8CAAB00BF0C}"/>
              </a:ext>
            </a:extLst>
          </p:cNvPr>
          <p:cNvSpPr/>
          <p:nvPr/>
        </p:nvSpPr>
        <p:spPr>
          <a:xfrm>
            <a:off x="3388180" y="4674100"/>
            <a:ext cx="8524101" cy="938719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0AE2CE84-812A-A012-4FEC-F8C6E110FA5B}"/>
              </a:ext>
            </a:extLst>
          </p:cNvPr>
          <p:cNvSpPr txBox="1"/>
          <p:nvPr/>
        </p:nvSpPr>
        <p:spPr>
          <a:xfrm>
            <a:off x="3494949" y="4704878"/>
            <a:ext cx="8417332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04E79"/>
                </a:solidFill>
              </a:defRPr>
            </a:pPr>
            <a:r>
              <a:rPr lang="es-ES" sz="1700" b="1" dirty="0"/>
              <a:t>XII Congreso Iberoamericano de energía solar </a:t>
            </a:r>
          </a:p>
          <a:p>
            <a:r>
              <a:rPr lang="es-ES" sz="1200" dirty="0"/>
              <a:t>Mesa redonda sobre “Electrificación solar aislada en Iberoamérica”, organizada por La Casa Encantada en colaboración con MAUE</a:t>
            </a:r>
          </a:p>
          <a:p>
            <a:r>
              <a:rPr lang="es-ES" sz="1200" dirty="0"/>
              <a:t>Madrid · 2018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C66310B3-96D2-8F9B-3C79-43469FCDAD49}"/>
              </a:ext>
            </a:extLst>
          </p:cNvPr>
          <p:cNvSpPr txBox="1"/>
          <p:nvPr/>
        </p:nvSpPr>
        <p:spPr>
          <a:xfrm>
            <a:off x="586152" y="1229633"/>
            <a:ext cx="821690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04E79"/>
                </a:solidFill>
              </a:defRPr>
            </a:pPr>
            <a:r>
              <a:rPr lang="es-ES" sz="1700" b="1" dirty="0"/>
              <a:t>Congreso anual de energía ACOLGEN</a:t>
            </a:r>
          </a:p>
          <a:p>
            <a:r>
              <a:rPr lang="es-ES" sz="1200" dirty="0"/>
              <a:t>Conferencia sobre “Comunidades energéticas” presentada durante el 15º Congreso Anual de Energía de la Asociación Colombiana de Generadores de Electricidad</a:t>
            </a:r>
            <a:r>
              <a:rPr lang="es-ES" sz="1200" dirty="0">
                <a:solidFill>
                  <a:srgbClr val="373737"/>
                </a:solidFill>
              </a:rPr>
              <a:t>. </a:t>
            </a:r>
          </a:p>
          <a:p>
            <a:r>
              <a:rPr lang="es-ES" sz="1200" dirty="0"/>
              <a:t>Bogotá (Colombia) · 2023</a:t>
            </a:r>
            <a:endParaRPr lang="es-ES" sz="1200" dirty="0">
              <a:solidFill>
                <a:srgbClr val="373737"/>
              </a:solidFill>
            </a:endParaRPr>
          </a:p>
        </p:txBody>
      </p:sp>
      <p:pic>
        <p:nvPicPr>
          <p:cNvPr id="9" name="Google Shape;234;p10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E0DB0A7-8A26-E024-6825-074F15DDBC6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0621" b="7657"/>
          <a:stretch>
            <a:fillRect/>
          </a:stretch>
        </p:blipFill>
        <p:spPr>
          <a:xfrm>
            <a:off x="9345700" y="1234302"/>
            <a:ext cx="2356835" cy="1115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37;p10">
            <a:extLst>
              <a:ext uri="{FF2B5EF4-FFF2-40B4-BE49-F238E27FC236}">
                <a16:creationId xmlns:a16="http://schemas.microsoft.com/office/drawing/2014/main" id="{6424A3AE-B4C5-7FD5-90D9-EB0AE44A424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1188" b="11833"/>
          <a:stretch>
            <a:fillRect/>
          </a:stretch>
        </p:blipFill>
        <p:spPr>
          <a:xfrm>
            <a:off x="541239" y="2195567"/>
            <a:ext cx="2424625" cy="1196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47;p11">
            <a:extLst>
              <a:ext uri="{FF2B5EF4-FFF2-40B4-BE49-F238E27FC236}">
                <a16:creationId xmlns:a16="http://schemas.microsoft.com/office/drawing/2014/main" id="{80D6D61A-2019-1A87-E8F8-6BB70A7DC2A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19699" r="2842" b="2846"/>
          <a:stretch>
            <a:fillRect/>
          </a:stretch>
        </p:blipFill>
        <p:spPr>
          <a:xfrm>
            <a:off x="9417423" y="3428996"/>
            <a:ext cx="2083675" cy="117382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44;p11">
            <a:extLst>
              <a:ext uri="{FF2B5EF4-FFF2-40B4-BE49-F238E27FC236}">
                <a16:creationId xmlns:a16="http://schemas.microsoft.com/office/drawing/2014/main" id="{5E43F9D4-6E7D-6604-8366-9D18A4752D96}"/>
              </a:ext>
            </a:extLst>
          </p:cNvPr>
          <p:cNvSpPr/>
          <p:nvPr/>
        </p:nvSpPr>
        <p:spPr>
          <a:xfrm>
            <a:off x="499959" y="4621168"/>
            <a:ext cx="1837200" cy="938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3" name="Google Shape;249;p11">
            <a:extLst>
              <a:ext uri="{FF2B5EF4-FFF2-40B4-BE49-F238E27FC236}">
                <a16:creationId xmlns:a16="http://schemas.microsoft.com/office/drawing/2014/main" id="{79DC408F-08C1-3B3C-173D-2112B396D17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50422"/>
          <a:stretch/>
        </p:blipFill>
        <p:spPr>
          <a:xfrm>
            <a:off x="528262" y="4823952"/>
            <a:ext cx="2727417" cy="821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51;p11" descr="logo">
            <a:extLst>
              <a:ext uri="{FF2B5EF4-FFF2-40B4-BE49-F238E27FC236}">
                <a16:creationId xmlns:a16="http://schemas.microsoft.com/office/drawing/2014/main" id="{22B0526C-61FA-961D-145A-0958730EA2B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640190" y="5744593"/>
            <a:ext cx="936445" cy="60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52;p11">
            <a:extLst>
              <a:ext uri="{FF2B5EF4-FFF2-40B4-BE49-F238E27FC236}">
                <a16:creationId xmlns:a16="http://schemas.microsoft.com/office/drawing/2014/main" id="{DB680C1A-EC91-6906-F8A5-CA1485A58CD6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t="16915" b="19832"/>
          <a:stretch/>
        </p:blipFill>
        <p:spPr>
          <a:xfrm>
            <a:off x="10630020" y="5817573"/>
            <a:ext cx="1072515" cy="57277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AE5B336B-5551-95F6-D8D7-C8A41FCF7054}"/>
              </a:ext>
            </a:extLst>
          </p:cNvPr>
          <p:cNvSpPr/>
          <p:nvPr/>
        </p:nvSpPr>
        <p:spPr>
          <a:xfrm>
            <a:off x="499959" y="5755777"/>
            <a:ext cx="8688863" cy="938719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2" name="TextBox 4">
            <a:extLst>
              <a:ext uri="{FF2B5EF4-FFF2-40B4-BE49-F238E27FC236}">
                <a16:creationId xmlns:a16="http://schemas.microsoft.com/office/drawing/2014/main" id="{F2E0301E-8431-11CE-3C3A-FF5A98AA69B5}"/>
              </a:ext>
            </a:extLst>
          </p:cNvPr>
          <p:cNvSpPr txBox="1"/>
          <p:nvPr/>
        </p:nvSpPr>
        <p:spPr>
          <a:xfrm>
            <a:off x="712423" y="5781797"/>
            <a:ext cx="8529783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04E79"/>
                </a:solidFill>
              </a:defRPr>
            </a:pPr>
            <a:r>
              <a:rPr lang="es-ES" dirty="0"/>
              <a:t>Jornadas: “Las energías renovables al alcance de la mano”</a:t>
            </a:r>
          </a:p>
          <a:p>
            <a:r>
              <a:rPr lang="es-ES" sz="1200" dirty="0"/>
              <a:t>Organización de la sesión “Energías renovables y acceso universal a la energía – ODS7”, en el marco de las jornadas promovidas por la Escuela Técnica Superior de Ingeniería y Diseño Industrial y celebradas en La Casa Encendida.</a:t>
            </a:r>
          </a:p>
          <a:p>
            <a:r>
              <a:rPr lang="es-ES" sz="1200" dirty="0"/>
              <a:t>Madrid · 2017</a:t>
            </a:r>
          </a:p>
        </p:txBody>
      </p:sp>
    </p:spTree>
    <p:extLst>
      <p:ext uri="{BB962C8B-B14F-4D97-AF65-F5344CB8AC3E}">
        <p14:creationId xmlns:p14="http://schemas.microsoft.com/office/powerpoint/2010/main" val="523020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2"/>
          <p:cNvSpPr txBox="1">
            <a:spLocks noGrp="1"/>
          </p:cNvSpPr>
          <p:nvPr>
            <p:ph type="body" idx="1"/>
          </p:nvPr>
        </p:nvSpPr>
        <p:spPr>
          <a:xfrm>
            <a:off x="604102" y="5261950"/>
            <a:ext cx="2288100" cy="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s-ES" sz="1400"/>
              <a:t>Documento presentado en la Cumbre Iberoamericana en 2021</a:t>
            </a:r>
            <a:endParaRPr sz="1400"/>
          </a:p>
        </p:txBody>
      </p:sp>
      <p:sp>
        <p:nvSpPr>
          <p:cNvPr id="262" name="Google Shape;262;p12"/>
          <p:cNvSpPr txBox="1">
            <a:spLocks noGrp="1"/>
          </p:cNvSpPr>
          <p:nvPr>
            <p:ph type="body" idx="5"/>
          </p:nvPr>
        </p:nvSpPr>
        <p:spPr>
          <a:xfrm>
            <a:off x="9100374" y="5261050"/>
            <a:ext cx="2288100" cy="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s-ES" sz="1400"/>
              <a:t>Propuestas para incorporar el “Acceso Universal a la Energía” en la Cooperación Española. 2014</a:t>
            </a:r>
            <a:endParaRPr sz="1400"/>
          </a:p>
        </p:txBody>
      </p:sp>
      <p:sp>
        <p:nvSpPr>
          <p:cNvPr id="263" name="Google Shape;263;p12"/>
          <p:cNvSpPr txBox="1">
            <a:spLocks noGrp="1"/>
          </p:cNvSpPr>
          <p:nvPr>
            <p:ph type="body" idx="6"/>
          </p:nvPr>
        </p:nvSpPr>
        <p:spPr>
          <a:xfrm>
            <a:off x="6263525" y="5262000"/>
            <a:ext cx="2869500" cy="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s-ES" sz="1400"/>
              <a:t>Reflexión sobre el nivel adecuado de acceso a la energía. 2015</a:t>
            </a:r>
            <a:endParaRPr sz="1400"/>
          </a:p>
        </p:txBody>
      </p:sp>
      <p:sp>
        <p:nvSpPr>
          <p:cNvPr id="264" name="Google Shape;264;p12"/>
          <p:cNvSpPr txBox="1">
            <a:spLocks noGrp="1"/>
          </p:cNvSpPr>
          <p:nvPr>
            <p:ph type="body" idx="9"/>
          </p:nvPr>
        </p:nvSpPr>
        <p:spPr>
          <a:xfrm>
            <a:off x="3417152" y="5261975"/>
            <a:ext cx="2488800" cy="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s-ES" sz="1400"/>
              <a:t>Ponencias del seminario de Acceso Universal a la Energía. La Electrificación Rural Aislada. Bolivia 2016</a:t>
            </a:r>
            <a:endParaRPr sz="1400"/>
          </a:p>
        </p:txBody>
      </p:sp>
      <p:sp>
        <p:nvSpPr>
          <p:cNvPr id="265" name="Google Shape;265;p12"/>
          <p:cNvSpPr txBox="1">
            <a:spLocks noGrp="1"/>
          </p:cNvSpPr>
          <p:nvPr>
            <p:ph type="body" idx="13"/>
          </p:nvPr>
        </p:nvSpPr>
        <p:spPr>
          <a:xfrm>
            <a:off x="2689225" y="247135"/>
            <a:ext cx="8102600" cy="667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ES" sz="36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PUBLICACIONES</a:t>
            </a:r>
            <a:endParaRPr/>
          </a:p>
        </p:txBody>
      </p:sp>
      <p:pic>
        <p:nvPicPr>
          <p:cNvPr id="266" name="Google Shape;266;p12">
            <a:hlinkClick r:id="rId3"/>
          </p:cNvPr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t="2556" b="2556"/>
          <a:stretch/>
        </p:blipFill>
        <p:spPr>
          <a:xfrm>
            <a:off x="604088" y="1654868"/>
            <a:ext cx="2541587" cy="333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2" title="Captura de pantalla 2025-04-23 172633.png">
            <a:hlinkClick r:id="rId5"/>
          </p:cNvPr>
          <p:cNvPicPr preferRelativeResize="0">
            <a:picLocks noGrp="1"/>
          </p:cNvPicPr>
          <p:nvPr>
            <p:ph type="pic" idx="8"/>
          </p:nvPr>
        </p:nvPicPr>
        <p:blipFill rotWithShape="1">
          <a:blip r:embed="rId6">
            <a:alphaModFix/>
          </a:blip>
          <a:srcRect l="17645" r="17645"/>
          <a:stretch/>
        </p:blipFill>
        <p:spPr>
          <a:xfrm>
            <a:off x="9100363" y="1654868"/>
            <a:ext cx="2540000" cy="333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2">
            <a:hlinkClick r:id="rId7"/>
          </p:cNvPr>
          <p:cNvPicPr preferRelativeResize="0">
            <a:picLocks noGrp="1"/>
          </p:cNvPicPr>
          <p:nvPr>
            <p:ph type="pic" idx="3"/>
          </p:nvPr>
        </p:nvPicPr>
        <p:blipFill rotWithShape="1">
          <a:blip r:embed="rId8">
            <a:alphaModFix/>
          </a:blip>
          <a:srcRect t="9001" b="9000"/>
          <a:stretch/>
        </p:blipFill>
        <p:spPr>
          <a:xfrm>
            <a:off x="3417138" y="1654868"/>
            <a:ext cx="2549525" cy="3344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2">
            <a:hlinkClick r:id="rId9"/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10">
            <a:alphaModFix/>
          </a:blip>
          <a:srcRect t="9004" b="9003"/>
          <a:stretch/>
        </p:blipFill>
        <p:spPr>
          <a:xfrm>
            <a:off x="6263525" y="1654868"/>
            <a:ext cx="2540000" cy="333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3"/>
          <p:cNvSpPr txBox="1">
            <a:spLocks noGrp="1"/>
          </p:cNvSpPr>
          <p:nvPr>
            <p:ph type="title"/>
          </p:nvPr>
        </p:nvSpPr>
        <p:spPr>
          <a:xfrm>
            <a:off x="419099" y="690200"/>
            <a:ext cx="5638801" cy="1054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</a:pPr>
            <a:r>
              <a:rPr lang="es-ES">
                <a:solidFill>
                  <a:schemeClr val="lt1"/>
                </a:solidFill>
              </a:rPr>
              <a:t>¿Por qué ser socio de MAUE?</a:t>
            </a:r>
            <a:endParaRPr/>
          </a:p>
        </p:txBody>
      </p:sp>
      <p:sp>
        <p:nvSpPr>
          <p:cNvPr id="276" name="Google Shape;276;p13"/>
          <p:cNvSpPr txBox="1">
            <a:spLocks noGrp="1"/>
          </p:cNvSpPr>
          <p:nvPr>
            <p:ph type="body" idx="1"/>
          </p:nvPr>
        </p:nvSpPr>
        <p:spPr>
          <a:xfrm>
            <a:off x="419100" y="2034748"/>
            <a:ext cx="4719300" cy="27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58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s-ES" sz="1400" b="1"/>
              <a:t>Posicionamiento de la entidad como impulsor del acceso universal a la electricidad y de la lucha contra la pobreza energética</a:t>
            </a:r>
            <a:r>
              <a:rPr lang="es-ES" sz="1400"/>
              <a:t>. Organización comprometida para lograr la meta 7.1 de los ODS (acceso universal a energía limpia). </a:t>
            </a:r>
            <a:endParaRPr sz="1400"/>
          </a:p>
          <a:p>
            <a:pPr marL="171450" lvl="0" indent="-158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s-ES" sz="1400" b="1"/>
              <a:t>Participación y colaboración con otras organizaciones</a:t>
            </a:r>
            <a:r>
              <a:rPr lang="es-ES" sz="1400"/>
              <a:t>, nacionales o internacionales, que compartan los objetivos de MAUE con el objeto de conseguir un mayor impacto e influencia. </a:t>
            </a:r>
            <a:endParaRPr sz="1400"/>
          </a:p>
          <a:p>
            <a:pPr marL="171450" lvl="0" indent="-158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s-ES" sz="1400" b="1"/>
              <a:t>Aumento de capacidad para atraer y retener talento </a:t>
            </a:r>
            <a:r>
              <a:rPr lang="es-ES" sz="1400"/>
              <a:t>en la organización.</a:t>
            </a:r>
            <a:endParaRPr sz="1400"/>
          </a:p>
          <a:p>
            <a:pPr marL="171450" lvl="0" indent="-158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s-ES" sz="1400" b="1"/>
              <a:t>Incorporar las aportaciones propias en la elaboración de posicionamientos, estudios y análisis de la MAUE</a:t>
            </a:r>
            <a:r>
              <a:rPr lang="es-ES" sz="1400"/>
              <a:t>. </a:t>
            </a:r>
            <a:endParaRPr sz="1400"/>
          </a:p>
        </p:txBody>
      </p:sp>
      <p:pic>
        <p:nvPicPr>
          <p:cNvPr id="277" name="Google Shape;277;p13" descr="La estrategia de cooperación internacional - SAC - Sociedad de Agricultores  de Colombia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9749" r="9748"/>
          <a:stretch/>
        </p:blipFill>
        <p:spPr>
          <a:xfrm>
            <a:off x="6775848" y="1043255"/>
            <a:ext cx="4334256" cy="5093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9099" y="5855545"/>
            <a:ext cx="2001898" cy="561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/>
          <p:nvPr/>
        </p:nvSpPr>
        <p:spPr>
          <a:xfrm>
            <a:off x="249382" y="2963943"/>
            <a:ext cx="3275214" cy="1416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4" name="Google Shape;284;p14"/>
          <p:cNvSpPr txBox="1">
            <a:spLocks noGrp="1"/>
          </p:cNvSpPr>
          <p:nvPr>
            <p:ph type="body" idx="1"/>
          </p:nvPr>
        </p:nvSpPr>
        <p:spPr>
          <a:xfrm>
            <a:off x="467466" y="1708909"/>
            <a:ext cx="3593192" cy="51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s-ES"/>
              <a:t>¡Gracias por la atención!</a:t>
            </a:r>
            <a:endParaRPr/>
          </a:p>
        </p:txBody>
      </p:sp>
      <p:sp>
        <p:nvSpPr>
          <p:cNvPr id="285" name="Google Shape;285;p14"/>
          <p:cNvSpPr txBox="1">
            <a:spLocks noGrp="1"/>
          </p:cNvSpPr>
          <p:nvPr>
            <p:ph type="title"/>
          </p:nvPr>
        </p:nvSpPr>
        <p:spPr>
          <a:xfrm>
            <a:off x="467466" y="893806"/>
            <a:ext cx="3619501" cy="87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attrocento Sans"/>
              <a:buNone/>
            </a:pPr>
            <a:r>
              <a:rPr lang="es-ES"/>
              <a:t>MAUE</a:t>
            </a:r>
            <a:endParaRPr/>
          </a:p>
        </p:txBody>
      </p:sp>
      <p:sp>
        <p:nvSpPr>
          <p:cNvPr id="287" name="Google Shape;287;p14"/>
          <p:cNvSpPr txBox="1"/>
          <p:nvPr/>
        </p:nvSpPr>
        <p:spPr>
          <a:xfrm>
            <a:off x="480620" y="2431830"/>
            <a:ext cx="3593192" cy="51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</a:t>
            </a:r>
            <a:r>
              <a:rPr lang="es-ES"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ó</a:t>
            </a:r>
            <a:r>
              <a:rPr lang="es-ES"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nde encontrarnos</a:t>
            </a:r>
            <a:endParaRPr sz="14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88" name="Google Shape;288;p14" descr="logotipo de redes sociales en color blanco y negro 1972889 Vector en  Vecteezy"/>
          <p:cNvPicPr preferRelativeResize="0"/>
          <p:nvPr/>
        </p:nvPicPr>
        <p:blipFill rotWithShape="1">
          <a:blip r:embed="rId3">
            <a:alphaModFix/>
          </a:blip>
          <a:srcRect t="63896" r="65170"/>
          <a:stretch/>
        </p:blipFill>
        <p:spPr>
          <a:xfrm>
            <a:off x="390699" y="3342851"/>
            <a:ext cx="465512" cy="482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14" descr="logotipo de redes sociales en color blanco y negro 1972889 Vector en  Vecteezy"/>
          <p:cNvPicPr preferRelativeResize="0"/>
          <p:nvPr/>
        </p:nvPicPr>
        <p:blipFill rotWithShape="1">
          <a:blip r:embed="rId3">
            <a:alphaModFix/>
          </a:blip>
          <a:srcRect l="35069" t="4818" r="35816" b="64081"/>
          <a:stretch/>
        </p:blipFill>
        <p:spPr>
          <a:xfrm>
            <a:off x="473824" y="4967601"/>
            <a:ext cx="365763" cy="3906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4"/>
          <p:cNvSpPr txBox="1"/>
          <p:nvPr/>
        </p:nvSpPr>
        <p:spPr>
          <a:xfrm>
            <a:off x="839587" y="3187948"/>
            <a:ext cx="27330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21428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u="sng" dirty="0">
                <a:solidFill>
                  <a:schemeClr val="hlink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4"/>
              </a:rPr>
              <a:t>https://accesoalaenergia.org/</a:t>
            </a:r>
            <a:endParaRPr sz="1400" b="0" i="0" u="none" strike="noStrike" cap="none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93" name="Google Shape;293;p14"/>
          <p:cNvSpPr txBox="1"/>
          <p:nvPr/>
        </p:nvSpPr>
        <p:spPr>
          <a:xfrm>
            <a:off x="791716" y="4830254"/>
            <a:ext cx="27330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21428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@mesaaccesoenergia</a:t>
            </a:r>
            <a:endParaRPr sz="14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94" name="Google Shape;29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9099" y="5931745"/>
            <a:ext cx="2001899" cy="561836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4"/>
          <p:cNvSpPr txBox="1"/>
          <p:nvPr/>
        </p:nvSpPr>
        <p:spPr>
          <a:xfrm>
            <a:off x="407325" y="5360150"/>
            <a:ext cx="36195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Calle Maudes 51. Madrid 28003 – España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96" name="Google Shape;29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0425" y="4022376"/>
            <a:ext cx="289575" cy="272533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4"/>
          <p:cNvSpPr txBox="1"/>
          <p:nvPr/>
        </p:nvSpPr>
        <p:spPr>
          <a:xfrm>
            <a:off x="780000" y="3957750"/>
            <a:ext cx="34155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u="sng">
                <a:solidFill>
                  <a:schemeClr val="hlink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7"/>
              </a:rPr>
              <a:t>https://www.linkedin.com/company/mesa-de-acceso-universal-a-la-energ-a</a:t>
            </a:r>
            <a:endParaRPr sz="14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7" name="Marcador de posición de imagen 6">
            <a:extLst>
              <a:ext uri="{FF2B5EF4-FFF2-40B4-BE49-F238E27FC236}">
                <a16:creationId xmlns:a16="http://schemas.microsoft.com/office/drawing/2014/main" id="{98A4B956-93B9-822D-D7B8-F51E448D6B7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8"/>
          <a:srcRect l="1041" r="1041"/>
          <a:stretch>
            <a:fillRect/>
          </a:stretch>
        </p:blipFill>
        <p:spPr>
          <a:prstGeom prst="rect">
            <a:avLst/>
          </a:prstGeom>
          <a:noFill/>
          <a:ln>
            <a:noFill/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5BCAE2FA-EA02-C63B-08EB-BE325C823B0D}"/>
              </a:ext>
            </a:extLst>
          </p:cNvPr>
          <p:cNvSpPr txBox="1"/>
          <p:nvPr/>
        </p:nvSpPr>
        <p:spPr>
          <a:xfrm>
            <a:off x="4709160" y="6045933"/>
            <a:ext cx="2667000" cy="315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/>
              <a:t>Fuente: Acciona.org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155B90C-558F-DEA2-53D2-E1429DCE25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824" y="4524458"/>
            <a:ext cx="342046" cy="34204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14F72E5-ED18-F787-B2AA-B6991C4BA965}"/>
              </a:ext>
            </a:extLst>
          </p:cNvPr>
          <p:cNvSpPr txBox="1"/>
          <p:nvPr/>
        </p:nvSpPr>
        <p:spPr>
          <a:xfrm>
            <a:off x="-889784" y="4517030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es-ES" b="0" i="0" dirty="0">
                <a:solidFill>
                  <a:srgbClr val="1F1F1F"/>
                </a:solidFill>
                <a:effectLst/>
                <a:latin typeface="Google Sans"/>
              </a:rPr>
              <a:t>secretaria@accesoalaenergia.org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3247768" y="2240280"/>
            <a:ext cx="8359346" cy="4197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655 millones de personas no tienen acceso a la electricidad (</a:t>
            </a:r>
            <a:r>
              <a:rPr lang="es-ES" dirty="0"/>
              <a:t>ONU</a:t>
            </a:r>
            <a:r>
              <a:rPr lang="es-ES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mayo 2024)</a:t>
            </a:r>
            <a:endParaRPr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91440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>
              <a:solidFill>
                <a:schemeClr val="dk1"/>
              </a:solidFill>
            </a:endParaRPr>
          </a:p>
          <a:p>
            <a:pPr marL="914400" lvl="2" indent="0"/>
            <a:r>
              <a:rPr lang="es-ES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2.000 millones de personas utilizan combustibles sólidos para cocinar y calentarse</a:t>
            </a:r>
            <a:r>
              <a:rPr lang="es-ES" dirty="0"/>
              <a:t> (ONU mayo 2024)</a:t>
            </a:r>
            <a:endParaRPr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91440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>
              <a:solidFill>
                <a:schemeClr val="dk1"/>
              </a:solidFill>
            </a:endParaRPr>
          </a:p>
          <a:p>
            <a:pPr marL="91440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r>
              <a:rPr lang="es-ES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Entre el 9,3% y el 16,4% de los hogares españoles padecen pobreza energética</a:t>
            </a:r>
            <a:endParaRPr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1" name="Google Shape;101;p2"/>
          <p:cNvSpPr txBox="1">
            <a:spLocks noGrp="1"/>
          </p:cNvSpPr>
          <p:nvPr>
            <p:ph type="body" idx="2"/>
          </p:nvPr>
        </p:nvSpPr>
        <p:spPr>
          <a:xfrm>
            <a:off x="747090" y="2747357"/>
            <a:ext cx="2121408" cy="62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</a:pPr>
            <a:r>
              <a:rPr lang="es-ES" sz="1800">
                <a:solidFill>
                  <a:schemeClr val="accent6"/>
                </a:solidFill>
              </a:rPr>
              <a:t>El acceso a la energía es indispensable si la meta es reducir la pobreza, asegurar los Derechos Humanos y el cumplimiento de los ODS</a:t>
            </a:r>
            <a:endParaRPr/>
          </a:p>
        </p:txBody>
      </p:sp>
      <p:sp>
        <p:nvSpPr>
          <p:cNvPr id="102" name="Google Shape;102;p2"/>
          <p:cNvSpPr txBox="1">
            <a:spLocks noGrp="1"/>
          </p:cNvSpPr>
          <p:nvPr>
            <p:ph type="title"/>
          </p:nvPr>
        </p:nvSpPr>
        <p:spPr>
          <a:xfrm>
            <a:off x="2446638" y="134200"/>
            <a:ext cx="9160476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</a:pPr>
            <a:r>
              <a:rPr lang="es-ES"/>
              <a:t>NUESTRA RAZÓN DE SER</a:t>
            </a:r>
            <a:endParaRPr/>
          </a:p>
        </p:txBody>
      </p:sp>
      <p:pic>
        <p:nvPicPr>
          <p:cNvPr id="103" name="Google Shape;103;p2" descr="ODS 7: Energía asequible y no contaminante"/>
          <p:cNvPicPr preferRelativeResize="0"/>
          <p:nvPr/>
        </p:nvPicPr>
        <p:blipFill rotWithShape="1">
          <a:blip r:embed="rId3">
            <a:alphaModFix/>
          </a:blip>
          <a:srcRect l="26105" t="8440" r="26702" b="10383"/>
          <a:stretch/>
        </p:blipFill>
        <p:spPr>
          <a:xfrm>
            <a:off x="3532910" y="2302626"/>
            <a:ext cx="558218" cy="540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 descr="ODS 7: Energía asequible y no contaminante"/>
          <p:cNvPicPr preferRelativeResize="0"/>
          <p:nvPr/>
        </p:nvPicPr>
        <p:blipFill rotWithShape="1">
          <a:blip r:embed="rId3">
            <a:alphaModFix/>
          </a:blip>
          <a:srcRect l="26105" t="8440" r="26702" b="10383"/>
          <a:stretch/>
        </p:blipFill>
        <p:spPr>
          <a:xfrm>
            <a:off x="3532910" y="3369149"/>
            <a:ext cx="558218" cy="540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 descr="ODS 7: Energía asequible y no contaminante"/>
          <p:cNvPicPr preferRelativeResize="0"/>
          <p:nvPr/>
        </p:nvPicPr>
        <p:blipFill rotWithShape="1">
          <a:blip r:embed="rId3">
            <a:alphaModFix/>
          </a:blip>
          <a:srcRect l="26105" t="8440" r="26702" b="10383"/>
          <a:stretch/>
        </p:blipFill>
        <p:spPr>
          <a:xfrm>
            <a:off x="3532910" y="4435672"/>
            <a:ext cx="558218" cy="540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/>
          <p:nvPr/>
        </p:nvSpPr>
        <p:spPr>
          <a:xfrm>
            <a:off x="9327025" y="1419225"/>
            <a:ext cx="1837113" cy="17789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4588625" y="507076"/>
            <a:ext cx="1837113" cy="17789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3" name="Google Shape;113;p3"/>
          <p:cNvSpPr txBox="1">
            <a:spLocks noGrp="1"/>
          </p:cNvSpPr>
          <p:nvPr>
            <p:ph type="title"/>
          </p:nvPr>
        </p:nvSpPr>
        <p:spPr>
          <a:xfrm>
            <a:off x="457199" y="2308687"/>
            <a:ext cx="3619501" cy="1179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 Sans"/>
              <a:buNone/>
            </a:pPr>
            <a:r>
              <a:rPr lang="es-ES" b="1"/>
              <a:t>MAUE</a:t>
            </a:r>
            <a:endParaRPr/>
          </a:p>
        </p:txBody>
      </p:sp>
      <p:sp>
        <p:nvSpPr>
          <p:cNvPr id="114" name="Google Shape;114;p3"/>
          <p:cNvSpPr txBox="1">
            <a:spLocks noGrp="1"/>
          </p:cNvSpPr>
          <p:nvPr>
            <p:ph type="body" idx="1"/>
          </p:nvPr>
        </p:nvSpPr>
        <p:spPr>
          <a:xfrm>
            <a:off x="4489696" y="3545053"/>
            <a:ext cx="6773369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s-ES" sz="1600">
                <a:latin typeface="Quattrocento Sans"/>
                <a:ea typeface="Quattrocento Sans"/>
                <a:cs typeface="Quattrocento Sans"/>
                <a:sym typeface="Quattrocento Sans"/>
              </a:rPr>
              <a:t>Una entidad sin ánimo de lucro constituida al amparo del artículo 22 de la Constitución Española (CE) </a:t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s-ES" sz="1600">
                <a:latin typeface="Quattrocento Sans"/>
                <a:ea typeface="Quattrocento Sans"/>
                <a:cs typeface="Quattrocento Sans"/>
                <a:sym typeface="Quattrocento Sans"/>
              </a:rPr>
              <a:t>Trabajando desde 2014 como </a:t>
            </a:r>
            <a:r>
              <a:rPr lang="es-ES" sz="1600"/>
              <a:t>p</a:t>
            </a:r>
            <a:r>
              <a:rPr lang="es-ES" sz="1600">
                <a:latin typeface="Quattrocento Sans"/>
                <a:ea typeface="Quattrocento Sans"/>
                <a:cs typeface="Quattrocento Sans"/>
                <a:sym typeface="Quattrocento Sans"/>
              </a:rPr>
              <a:t>lataforma </a:t>
            </a:r>
            <a:r>
              <a:rPr lang="es-ES" sz="1600"/>
              <a:t>c</a:t>
            </a:r>
            <a:r>
              <a:rPr lang="es-ES" sz="1600">
                <a:latin typeface="Quattrocento Sans"/>
                <a:ea typeface="Quattrocento Sans"/>
                <a:cs typeface="Quattrocento Sans"/>
                <a:sym typeface="Quattrocento Sans"/>
              </a:rPr>
              <a:t>olaborativa</a:t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s-ES" sz="1600">
                <a:latin typeface="Quattrocento Sans"/>
                <a:ea typeface="Quattrocento Sans"/>
                <a:cs typeface="Quattrocento Sans"/>
                <a:sym typeface="Quattrocento Sans"/>
              </a:rPr>
              <a:t>Dotada de plena personalidad jurídica y de obrar para el cumplimiento de sus fines</a:t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15" name="Google Shape;115;p3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t="6479" b="6479"/>
          <a:stretch/>
        </p:blipFill>
        <p:spPr>
          <a:xfrm>
            <a:off x="4884738" y="755650"/>
            <a:ext cx="5983287" cy="2193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"/>
          <p:cNvSpPr txBox="1"/>
          <p:nvPr/>
        </p:nvSpPr>
        <p:spPr>
          <a:xfrm>
            <a:off x="457199" y="3075709"/>
            <a:ext cx="332509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Una Asociación para promover el Acceso Universal a la Energía creada en 2023</a:t>
            </a:r>
            <a:endParaRPr sz="18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0" y="2851265"/>
            <a:ext cx="3524596" cy="1579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18" name="Google Shape;118;p3" descr="ODS 7: Energía asequible y no contaminante"/>
          <p:cNvPicPr preferRelativeResize="0"/>
          <p:nvPr/>
        </p:nvPicPr>
        <p:blipFill rotWithShape="1">
          <a:blip r:embed="rId4">
            <a:alphaModFix/>
          </a:blip>
          <a:srcRect l="26105" t="8440" r="26702" b="10383"/>
          <a:stretch/>
        </p:blipFill>
        <p:spPr>
          <a:xfrm>
            <a:off x="4592311" y="3545053"/>
            <a:ext cx="323256" cy="312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3" descr="ODS 7: Energía asequible y no contaminante"/>
          <p:cNvPicPr preferRelativeResize="0"/>
          <p:nvPr/>
        </p:nvPicPr>
        <p:blipFill rotWithShape="1">
          <a:blip r:embed="rId4">
            <a:alphaModFix/>
          </a:blip>
          <a:srcRect l="26105" t="8440" r="26702" b="10383"/>
          <a:stretch/>
        </p:blipFill>
        <p:spPr>
          <a:xfrm>
            <a:off x="4597913" y="4307738"/>
            <a:ext cx="323256" cy="312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3" descr="ODS 7: Energía asequible y no contaminante"/>
          <p:cNvPicPr preferRelativeResize="0"/>
          <p:nvPr/>
        </p:nvPicPr>
        <p:blipFill rotWithShape="1">
          <a:blip r:embed="rId4">
            <a:alphaModFix/>
          </a:blip>
          <a:srcRect l="26105" t="8440" r="26702" b="10383"/>
          <a:stretch/>
        </p:blipFill>
        <p:spPr>
          <a:xfrm>
            <a:off x="4588625" y="4913975"/>
            <a:ext cx="323256" cy="312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"/>
          <p:cNvSpPr txBox="1">
            <a:spLocks noGrp="1"/>
          </p:cNvSpPr>
          <p:nvPr>
            <p:ph type="body" idx="1"/>
          </p:nvPr>
        </p:nvSpPr>
        <p:spPr>
          <a:xfrm>
            <a:off x="402250" y="1632300"/>
            <a:ext cx="11589300" cy="46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794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500">
                <a:solidFill>
                  <a:schemeClr val="dk1"/>
                </a:solidFill>
              </a:rPr>
              <a:t>El Acceso universal a formas modernas y seguras de energía es un </a:t>
            </a:r>
            <a:r>
              <a:rPr lang="es-ES" sz="1500" b="1">
                <a:solidFill>
                  <a:schemeClr val="dk1"/>
                </a:solidFill>
              </a:rPr>
              <a:t>derecho humano</a:t>
            </a:r>
            <a:endParaRPr sz="1500"/>
          </a:p>
          <a:p>
            <a:pPr marL="285750" lvl="0" indent="-184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5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lvl="0" indent="-2794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500">
                <a:solidFill>
                  <a:schemeClr val="dk1"/>
                </a:solidFill>
              </a:rPr>
              <a:t>El Acceso universal a la energía es una </a:t>
            </a:r>
            <a:r>
              <a:rPr lang="es-ES" sz="1500" b="1">
                <a:solidFill>
                  <a:schemeClr val="dk1"/>
                </a:solidFill>
              </a:rPr>
              <a:t>responsabilidad compartida </a:t>
            </a:r>
            <a:r>
              <a:rPr lang="es-ES" sz="1500">
                <a:solidFill>
                  <a:schemeClr val="dk1"/>
                </a:solidFill>
              </a:rPr>
              <a:t>por todos</a:t>
            </a:r>
            <a:endParaRPr sz="1500"/>
          </a:p>
          <a:p>
            <a:pPr marL="285750" lvl="0" indent="-184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5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lvl="0" indent="-2794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500">
                <a:solidFill>
                  <a:schemeClr val="dk1"/>
                </a:solidFill>
              </a:rPr>
              <a:t>La energía es un </a:t>
            </a:r>
            <a:r>
              <a:rPr lang="es-ES" sz="1500" b="1">
                <a:solidFill>
                  <a:schemeClr val="dk1"/>
                </a:solidFill>
              </a:rPr>
              <a:t>facilitador del desarrollo</a:t>
            </a:r>
            <a:r>
              <a:rPr lang="es-ES" sz="1500">
                <a:solidFill>
                  <a:schemeClr val="dk1"/>
                </a:solidFill>
              </a:rPr>
              <a:t>. Sin energía no puede haber desarrollo</a:t>
            </a:r>
            <a:endParaRPr sz="1500"/>
          </a:p>
          <a:p>
            <a:pPr marL="285750" lvl="0" indent="-184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5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lvl="0" indent="-2794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500">
                <a:solidFill>
                  <a:schemeClr val="dk1"/>
                </a:solidFill>
              </a:rPr>
              <a:t>El nivel de acceso a la energía debe ser el adecuado que </a:t>
            </a:r>
            <a:r>
              <a:rPr lang="es-ES" sz="1500" b="1">
                <a:solidFill>
                  <a:schemeClr val="dk1"/>
                </a:solidFill>
              </a:rPr>
              <a:t>permita una vida digna y posibilite el desarrollo humano</a:t>
            </a:r>
            <a:endParaRPr sz="1500"/>
          </a:p>
          <a:p>
            <a:pPr marL="285750" lvl="0" indent="-184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5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lvl="0" indent="-2794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500">
                <a:solidFill>
                  <a:schemeClr val="dk1"/>
                </a:solidFill>
              </a:rPr>
              <a:t>Cualquier intervención para facilitar el acceso a la energía debe considerar inexcusablemente su </a:t>
            </a:r>
            <a:r>
              <a:rPr lang="es-ES" sz="1500" b="1">
                <a:solidFill>
                  <a:schemeClr val="dk1"/>
                </a:solidFill>
              </a:rPr>
              <a:t>sostenibilidad económica, medioambiental y social</a:t>
            </a:r>
            <a:endParaRPr sz="1500"/>
          </a:p>
          <a:p>
            <a:pPr marL="285750" lvl="0" indent="-184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5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lvl="0" indent="-2794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500">
                <a:solidFill>
                  <a:schemeClr val="dk1"/>
                </a:solidFill>
              </a:rPr>
              <a:t>El acceso energético a las comunidades rurales aisladas requiere de </a:t>
            </a:r>
            <a:r>
              <a:rPr lang="es-ES" sz="1500" b="1">
                <a:solidFill>
                  <a:schemeClr val="dk1"/>
                </a:solidFill>
              </a:rPr>
              <a:t>modelos de provisión de servicio innovadores con participación activa de los usuarios finales</a:t>
            </a:r>
            <a:endParaRPr sz="1500"/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500">
              <a:solidFill>
                <a:schemeClr val="accent1"/>
              </a:solidFill>
            </a:endParaRPr>
          </a:p>
        </p:txBody>
      </p:sp>
      <p:sp>
        <p:nvSpPr>
          <p:cNvPr id="127" name="Google Shape;127;p4"/>
          <p:cNvSpPr txBox="1">
            <a:spLocks noGrp="1"/>
          </p:cNvSpPr>
          <p:nvPr>
            <p:ph type="title"/>
          </p:nvPr>
        </p:nvSpPr>
        <p:spPr>
          <a:xfrm>
            <a:off x="2446638" y="134200"/>
            <a:ext cx="9160476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</a:pPr>
            <a:r>
              <a:rPr lang="es-ES"/>
              <a:t>NUESTRA VISIÓN</a:t>
            </a:r>
            <a:endParaRPr/>
          </a:p>
        </p:txBody>
      </p:sp>
      <p:pic>
        <p:nvPicPr>
          <p:cNvPr id="128" name="Google Shape;12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"/>
          <p:cNvSpPr txBox="1">
            <a:spLocks noGrp="1"/>
          </p:cNvSpPr>
          <p:nvPr>
            <p:ph type="body" idx="1"/>
          </p:nvPr>
        </p:nvSpPr>
        <p:spPr>
          <a:xfrm>
            <a:off x="3309961" y="2660915"/>
            <a:ext cx="8805000" cy="4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>
                <a:solidFill>
                  <a:schemeClr val="dk1"/>
                </a:solidFill>
              </a:rPr>
              <a:t>Fines secundarios:</a:t>
            </a:r>
            <a:endParaRPr sz="1600"/>
          </a:p>
          <a:p>
            <a:pPr marL="285750" lvl="0" indent="-2730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</a:rPr>
              <a:t>Favorecer y fomentar las actuaciones coordinadas de todos aquellos actores, públicos y privados, que pueden ayudar a conseguir el AUE y la erradicación de la PE.</a:t>
            </a:r>
            <a:endParaRPr sz="1600"/>
          </a:p>
          <a:p>
            <a:pPr marL="285750" lvl="0" indent="-2730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</a:rPr>
              <a:t>Desarrollar, entre los socios y con organizaciones externas, proyectos encaminados a conseguir el AUE y mitigar la PE.</a:t>
            </a:r>
            <a:endParaRPr sz="1600"/>
          </a:p>
          <a:p>
            <a:pPr marL="285750" lvl="0" indent="-2730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</a:rPr>
              <a:t>Sensibilizar a la sociedad, en general, y a los responsables, en particular, de la necesidad de que el AUE sea una realidad lo antes posible.</a:t>
            </a:r>
            <a:endParaRPr sz="1600"/>
          </a:p>
          <a:p>
            <a:pPr marL="285750" lvl="0" indent="-2730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</a:rPr>
              <a:t>Establecer un foro de intercambio de opiniones y experiencias sobre el AUE y la PE</a:t>
            </a:r>
            <a:endParaRPr sz="1600"/>
          </a:p>
          <a:p>
            <a:pPr marL="285750" lvl="0" indent="-2730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</a:rPr>
              <a:t>Promover desarrollos e innovaciones tanto tecnológicas como de gestión para los proyectos de AUE y PE.</a:t>
            </a:r>
            <a:endParaRPr sz="1600"/>
          </a:p>
        </p:txBody>
      </p:sp>
      <p:sp>
        <p:nvSpPr>
          <p:cNvPr id="134" name="Google Shape;134;p5"/>
          <p:cNvSpPr txBox="1">
            <a:spLocks noGrp="1"/>
          </p:cNvSpPr>
          <p:nvPr>
            <p:ph type="title"/>
          </p:nvPr>
        </p:nvSpPr>
        <p:spPr>
          <a:xfrm>
            <a:off x="2446638" y="134200"/>
            <a:ext cx="9160476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</a:pPr>
            <a:r>
              <a:rPr lang="es-ES"/>
              <a:t>NUESTROS FINES</a:t>
            </a:r>
            <a:endParaRPr/>
          </a:p>
        </p:txBody>
      </p:sp>
      <p:grpSp>
        <p:nvGrpSpPr>
          <p:cNvPr id="135" name="Google Shape;135;p5"/>
          <p:cNvGrpSpPr/>
          <p:nvPr/>
        </p:nvGrpSpPr>
        <p:grpSpPr>
          <a:xfrm>
            <a:off x="465513" y="2020257"/>
            <a:ext cx="2377440" cy="3740463"/>
            <a:chOff x="448887" y="2020257"/>
            <a:chExt cx="2377440" cy="3740463"/>
          </a:xfrm>
        </p:grpSpPr>
        <p:sp>
          <p:nvSpPr>
            <p:cNvPr id="136" name="Google Shape;136;p5"/>
            <p:cNvSpPr/>
            <p:nvPr/>
          </p:nvSpPr>
          <p:spPr>
            <a:xfrm>
              <a:off x="1637607" y="2468880"/>
              <a:ext cx="425678" cy="2826327"/>
            </a:xfrm>
            <a:custGeom>
              <a:avLst/>
              <a:gdLst/>
              <a:ahLst/>
              <a:cxnLst/>
              <a:rect l="l" t="t" r="r" b="b"/>
              <a:pathLst>
                <a:path w="425678" h="2826327" extrusionOk="0">
                  <a:moveTo>
                    <a:pt x="43293" y="2826327"/>
                  </a:moveTo>
                  <a:cubicBezTo>
                    <a:pt x="7271" y="1906385"/>
                    <a:pt x="-28751" y="986443"/>
                    <a:pt x="34980" y="515389"/>
                  </a:cubicBezTo>
                  <a:cubicBezTo>
                    <a:pt x="98711" y="44335"/>
                    <a:pt x="274664" y="144087"/>
                    <a:pt x="425678" y="0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7" name="Google Shape;137;p5"/>
            <p:cNvSpPr/>
            <p:nvPr/>
          </p:nvSpPr>
          <p:spPr>
            <a:xfrm rot="-231812" flipH="1">
              <a:off x="1244385" y="3736955"/>
              <a:ext cx="352585" cy="1582189"/>
            </a:xfrm>
            <a:custGeom>
              <a:avLst/>
              <a:gdLst/>
              <a:ahLst/>
              <a:cxnLst/>
              <a:rect l="l" t="t" r="r" b="b"/>
              <a:pathLst>
                <a:path w="425678" h="2826327" extrusionOk="0">
                  <a:moveTo>
                    <a:pt x="43293" y="2826327"/>
                  </a:moveTo>
                  <a:cubicBezTo>
                    <a:pt x="7271" y="1906385"/>
                    <a:pt x="-28751" y="986443"/>
                    <a:pt x="34980" y="515389"/>
                  </a:cubicBezTo>
                  <a:cubicBezTo>
                    <a:pt x="98711" y="44335"/>
                    <a:pt x="274664" y="144087"/>
                    <a:pt x="425678" y="0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1685880" y="3150523"/>
              <a:ext cx="451658" cy="2144683"/>
            </a:xfrm>
            <a:custGeom>
              <a:avLst/>
              <a:gdLst/>
              <a:ahLst/>
              <a:cxnLst/>
              <a:rect l="l" t="t" r="r" b="b"/>
              <a:pathLst>
                <a:path w="425678" h="2826327" extrusionOk="0">
                  <a:moveTo>
                    <a:pt x="43293" y="2826327"/>
                  </a:moveTo>
                  <a:cubicBezTo>
                    <a:pt x="7271" y="1906385"/>
                    <a:pt x="-28751" y="986443"/>
                    <a:pt x="34980" y="515389"/>
                  </a:cubicBezTo>
                  <a:cubicBezTo>
                    <a:pt x="98711" y="44335"/>
                    <a:pt x="274664" y="144087"/>
                    <a:pt x="425678" y="0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1416470" y="4379419"/>
              <a:ext cx="133003" cy="931025"/>
            </a:xfrm>
            <a:custGeom>
              <a:avLst/>
              <a:gdLst/>
              <a:ahLst/>
              <a:cxnLst/>
              <a:rect l="l" t="t" r="r" b="b"/>
              <a:pathLst>
                <a:path w="133003" h="931025" extrusionOk="0">
                  <a:moveTo>
                    <a:pt x="133003" y="931025"/>
                  </a:moveTo>
                  <a:cubicBezTo>
                    <a:pt x="127461" y="634538"/>
                    <a:pt x="121919" y="338051"/>
                    <a:pt x="99752" y="182880"/>
                  </a:cubicBezTo>
                  <a:cubicBezTo>
                    <a:pt x="77585" y="27709"/>
                    <a:pt x="38792" y="13854"/>
                    <a:pt x="0" y="0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775214" y="4379420"/>
              <a:ext cx="168203" cy="931025"/>
            </a:xfrm>
            <a:custGeom>
              <a:avLst/>
              <a:gdLst/>
              <a:ahLst/>
              <a:cxnLst/>
              <a:rect l="l" t="t" r="r" b="b"/>
              <a:pathLst>
                <a:path w="133003" h="931025" extrusionOk="0">
                  <a:moveTo>
                    <a:pt x="133003" y="931025"/>
                  </a:moveTo>
                  <a:cubicBezTo>
                    <a:pt x="127461" y="634538"/>
                    <a:pt x="121919" y="338051"/>
                    <a:pt x="99752" y="182880"/>
                  </a:cubicBezTo>
                  <a:cubicBezTo>
                    <a:pt x="77585" y="27709"/>
                    <a:pt x="38792" y="13854"/>
                    <a:pt x="0" y="0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1546168" y="2859045"/>
              <a:ext cx="116378" cy="216664"/>
            </a:xfrm>
            <a:custGeom>
              <a:avLst/>
              <a:gdLst/>
              <a:ahLst/>
              <a:cxnLst/>
              <a:rect l="l" t="t" r="r" b="b"/>
              <a:pathLst>
                <a:path w="116378" h="216664" extrusionOk="0">
                  <a:moveTo>
                    <a:pt x="116378" y="216664"/>
                  </a:moveTo>
                  <a:cubicBezTo>
                    <a:pt x="113607" y="143235"/>
                    <a:pt x="110836" y="69806"/>
                    <a:pt x="91440" y="33784"/>
                  </a:cubicBezTo>
                  <a:cubicBezTo>
                    <a:pt x="72044" y="-2238"/>
                    <a:pt x="36022" y="-853"/>
                    <a:pt x="0" y="533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142" name="Google Shape;142;p5" descr="Hoja Png Transparent PNG - 1059x851 - Free Download on Nice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690217" y="3680756"/>
              <a:ext cx="376091" cy="3715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" name="Google Shape;143;p5"/>
            <p:cNvSpPr/>
            <p:nvPr/>
          </p:nvSpPr>
          <p:spPr>
            <a:xfrm>
              <a:off x="912410" y="2401978"/>
              <a:ext cx="679477" cy="6481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1911709" y="2020257"/>
              <a:ext cx="679477" cy="6481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2137538" y="2783644"/>
              <a:ext cx="679477" cy="64812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733688" y="3956443"/>
              <a:ext cx="679477" cy="64812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1904413" y="3995917"/>
              <a:ext cx="679477" cy="64812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634497" y="3193533"/>
              <a:ext cx="679477" cy="6481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448887" y="5295207"/>
              <a:ext cx="2377440" cy="465513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12700" cap="flat" cmpd="sng">
              <a:solidFill>
                <a:srgbClr val="69396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0" i="0" u="none" strike="noStrike" cap="none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FINES</a:t>
              </a:r>
              <a:endParaRPr sz="1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150" name="Google Shape;150;p5" descr="Hoja Png Transparent PNG - 1059x851 - Free Download on Nice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665979" y="2849509"/>
              <a:ext cx="376091" cy="3715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5" descr="Hoja Png Transparent PNG - 1059x851 - Free Download on Nice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92180" y="4803180"/>
              <a:ext cx="376091" cy="3715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5" descr="Hoja Png Transparent PNG - 1059x851 - Free Download on Nice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1249173" y="3146091"/>
              <a:ext cx="395591" cy="3715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5" descr="Hoja Png Transparent PNG - 1059x851 - Free Download on Nice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1151138" y="4651561"/>
              <a:ext cx="395591" cy="3715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5" descr="Hoja Png Transparent PNG - 1059x851 - Free Download on Nice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1454855" y="2275660"/>
              <a:ext cx="395591" cy="3715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5" name="Google Shape;155;p5"/>
          <p:cNvSpPr txBox="1"/>
          <p:nvPr/>
        </p:nvSpPr>
        <p:spPr>
          <a:xfrm>
            <a:off x="3238683" y="1220038"/>
            <a:ext cx="7694700" cy="153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Fines principales:</a:t>
            </a:r>
            <a:endParaRPr sz="1400" b="0" i="0" u="none" strike="noStrike" cap="none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lang="es-ES" sz="20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>
              <a:buSzPts val="2000"/>
            </a:pPr>
            <a:r>
              <a:rPr lang="es-ES" sz="20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- Promover el Acceso Universal a la Energía (AUE) </a:t>
            </a:r>
            <a:endParaRPr sz="20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- Luchar contra la Pobreza Energética </a:t>
            </a:r>
            <a:r>
              <a:rPr lang="es-ES" sz="20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(PE)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56" name="Google Shape;15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"/>
          <p:cNvSpPr txBox="1"/>
          <p:nvPr/>
        </p:nvSpPr>
        <p:spPr>
          <a:xfrm>
            <a:off x="2446638" y="282633"/>
            <a:ext cx="9160476" cy="755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</a:pPr>
            <a:r>
              <a:rPr lang="es-ES" sz="36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NUESTROS</a:t>
            </a:r>
            <a:r>
              <a:rPr lang="es-ES" sz="3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s-ES" sz="36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SOCIOS</a:t>
            </a:r>
            <a:endParaRPr sz="14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62" name="Google Shape;16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1565" y="1931406"/>
            <a:ext cx="2439034" cy="97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1882" y="1844531"/>
            <a:ext cx="2096574" cy="1149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23080" y="1824021"/>
            <a:ext cx="2877357" cy="1061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71542" y="3756055"/>
            <a:ext cx="2142368" cy="772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23080" y="3373091"/>
            <a:ext cx="3230720" cy="1538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419475" y="5241575"/>
            <a:ext cx="2364875" cy="650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F8CA69A-0D64-D02C-1C8B-4FC4604972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19475" y="3705557"/>
            <a:ext cx="2379861" cy="7829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"/>
          <p:cNvSpPr txBox="1">
            <a:spLocks noGrp="1"/>
          </p:cNvSpPr>
          <p:nvPr>
            <p:ph type="body" idx="1"/>
          </p:nvPr>
        </p:nvSpPr>
        <p:spPr>
          <a:xfrm>
            <a:off x="177093" y="1657041"/>
            <a:ext cx="7791250" cy="4748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-ES" sz="1600" dirty="0"/>
              <a:t>Colombia (FICAI-Waya-IIT), 2020: </a:t>
            </a:r>
            <a:r>
              <a:rPr lang="es-ES" sz="1600" b="1" dirty="0" err="1">
                <a:solidFill>
                  <a:srgbClr val="2D5193"/>
                </a:solidFill>
              </a:rPr>
              <a:t>Consultoría</a:t>
            </a:r>
            <a:r>
              <a:rPr lang="es-ES" sz="1600" b="1" dirty="0">
                <a:solidFill>
                  <a:srgbClr val="2D5193"/>
                </a:solidFill>
              </a:rPr>
              <a:t> para la </a:t>
            </a:r>
            <a:r>
              <a:rPr lang="es-ES" sz="1600" b="1" dirty="0" err="1">
                <a:solidFill>
                  <a:srgbClr val="2D5193"/>
                </a:solidFill>
              </a:rPr>
              <a:t>identificación</a:t>
            </a:r>
            <a:r>
              <a:rPr lang="es-ES" sz="1600" b="1" dirty="0">
                <a:solidFill>
                  <a:srgbClr val="2D5193"/>
                </a:solidFill>
              </a:rPr>
              <a:t> y </a:t>
            </a:r>
            <a:r>
              <a:rPr lang="es-ES" sz="1600" b="1" dirty="0" err="1">
                <a:solidFill>
                  <a:srgbClr val="2D5193"/>
                </a:solidFill>
              </a:rPr>
              <a:t>análisis</a:t>
            </a:r>
            <a:r>
              <a:rPr lang="es-ES" sz="1600" b="1" dirty="0">
                <a:solidFill>
                  <a:srgbClr val="2D5193"/>
                </a:solidFill>
              </a:rPr>
              <a:t> de experiencias internacionales en la </a:t>
            </a:r>
            <a:r>
              <a:rPr lang="es-ES" sz="1600" b="1" dirty="0" err="1">
                <a:solidFill>
                  <a:srgbClr val="2D5193"/>
                </a:solidFill>
              </a:rPr>
              <a:t>aplicación</a:t>
            </a:r>
            <a:r>
              <a:rPr lang="es-ES" sz="1600" b="1" dirty="0">
                <a:solidFill>
                  <a:srgbClr val="2D5193"/>
                </a:solidFill>
              </a:rPr>
              <a:t> de modelos innovadores de acceso a la </a:t>
            </a:r>
            <a:r>
              <a:rPr lang="es-ES" sz="1600" b="1" dirty="0" err="1">
                <a:solidFill>
                  <a:srgbClr val="2D5193"/>
                </a:solidFill>
              </a:rPr>
              <a:t>energía</a:t>
            </a:r>
            <a:r>
              <a:rPr lang="es-ES" sz="1600" b="1" dirty="0">
                <a:solidFill>
                  <a:srgbClr val="2D5193"/>
                </a:solidFill>
              </a:rPr>
              <a:t>.</a:t>
            </a:r>
            <a:endParaRPr sz="1600" dirty="0"/>
          </a:p>
          <a:p>
            <a:pPr marL="342900" lvl="0" indent="-3429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-ES" sz="1600" dirty="0">
                <a:highlight>
                  <a:schemeClr val="lt1"/>
                </a:highlight>
              </a:rPr>
              <a:t>Bolivia (IIT – Waya - TTA), 2022: 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</a:rPr>
              <a:t>Elaboración e implementación del Plan Integrado Nacional de Electrificación Rural en Bolivia</a:t>
            </a:r>
          </a:p>
          <a:p>
            <a:pPr marL="342900" lvl="0"/>
            <a:r>
              <a:rPr lang="es-ES" sz="1600" dirty="0">
                <a:solidFill>
                  <a:srgbClr val="000000"/>
                </a:solidFill>
                <a:highlight>
                  <a:schemeClr val="lt1"/>
                </a:highlight>
              </a:rPr>
              <a:t>Panamá (FICAI-Waya-IIT), 2023: </a:t>
            </a:r>
            <a:r>
              <a:rPr lang="es-ES" sz="1600" b="1" dirty="0">
                <a:solidFill>
                  <a:srgbClr val="2F5496"/>
                </a:solidFill>
                <a:highlight>
                  <a:schemeClr val="lt1"/>
                </a:highlight>
              </a:rPr>
              <a:t>Consultoría para para el desarrollo de mecanismos de financiamiento para el acceso a energía eléctrica en Panamá.</a:t>
            </a:r>
            <a:endParaRPr lang="es-ES" sz="1600" b="1" dirty="0">
              <a:solidFill>
                <a:srgbClr val="2D5193"/>
              </a:solidFill>
              <a:highlight>
                <a:schemeClr val="lt1"/>
              </a:highlight>
            </a:endParaRPr>
          </a:p>
          <a:p>
            <a:pPr marL="342900" lvl="0"/>
            <a:r>
              <a:rPr lang="es-ES" sz="1600" dirty="0">
                <a:solidFill>
                  <a:srgbClr val="000000"/>
                </a:solidFill>
              </a:rPr>
              <a:t>Panamá (FICAI-Waya-IIT-TTA,2023</a:t>
            </a:r>
            <a:r>
              <a:rPr lang="es-ES" sz="1600" b="1" dirty="0">
                <a:solidFill>
                  <a:srgbClr val="000000"/>
                </a:solidFill>
              </a:rPr>
              <a:t>: </a:t>
            </a:r>
            <a:r>
              <a:rPr lang="es-ES" sz="1600" b="1" dirty="0">
                <a:solidFill>
                  <a:srgbClr val="2D5193"/>
                </a:solidFill>
              </a:rPr>
              <a:t>Elaboración del plan nacional de </a:t>
            </a:r>
            <a:r>
              <a:rPr lang="es-ES" sz="1600" b="1" dirty="0" err="1">
                <a:solidFill>
                  <a:srgbClr val="2D5193"/>
                </a:solidFill>
              </a:rPr>
              <a:t>electrificación</a:t>
            </a:r>
            <a:r>
              <a:rPr lang="es-ES" sz="1600" b="1" dirty="0">
                <a:solidFill>
                  <a:srgbClr val="2D5193"/>
                </a:solidFill>
              </a:rPr>
              <a:t> rural como base para alcanzar la meta de acceso universal a la </a:t>
            </a:r>
            <a:r>
              <a:rPr lang="es-ES" sz="1600" b="1" dirty="0" err="1">
                <a:solidFill>
                  <a:srgbClr val="2D5193"/>
                </a:solidFill>
              </a:rPr>
              <a:t>energía</a:t>
            </a:r>
            <a:r>
              <a:rPr lang="es-ES" sz="1600" b="1" dirty="0">
                <a:solidFill>
                  <a:srgbClr val="2D5193"/>
                </a:solidFill>
              </a:rPr>
              <a:t>. </a:t>
            </a:r>
            <a:endParaRPr lang="es-ES" sz="1600" b="1" dirty="0">
              <a:solidFill>
                <a:srgbClr val="000000"/>
              </a:solidFill>
            </a:endParaRPr>
          </a:p>
          <a:p>
            <a:pPr marL="342900" lvl="0"/>
            <a:r>
              <a:rPr lang="es-ES" sz="1600" dirty="0">
                <a:solidFill>
                  <a:srgbClr val="000000"/>
                </a:solidFill>
              </a:rPr>
              <a:t>Perú (FICAI-Waya-IIT-TTA), 2023:</a:t>
            </a:r>
            <a:r>
              <a:rPr lang="es-ES" sz="1600" b="1" dirty="0">
                <a:solidFill>
                  <a:srgbClr val="2D5193"/>
                </a:solidFill>
              </a:rPr>
              <a:t>Formulación del Plan Georreferenciado de Acceso Universal a la </a:t>
            </a:r>
            <a:r>
              <a:rPr lang="es-ES" sz="1600" b="1" dirty="0" err="1">
                <a:solidFill>
                  <a:srgbClr val="2D5193"/>
                </a:solidFill>
              </a:rPr>
              <a:t>Energía</a:t>
            </a:r>
            <a:r>
              <a:rPr lang="es-ES" sz="1600" b="1" dirty="0">
                <a:solidFill>
                  <a:srgbClr val="2D5193"/>
                </a:solidFill>
              </a:rPr>
              <a:t> </a:t>
            </a:r>
            <a:r>
              <a:rPr lang="es-ES" sz="1600" b="1" dirty="0" err="1">
                <a:solidFill>
                  <a:srgbClr val="2D5193"/>
                </a:solidFill>
              </a:rPr>
              <a:t>Eléctrica</a:t>
            </a:r>
            <a:r>
              <a:rPr lang="es-ES" sz="1600" b="1" dirty="0">
                <a:solidFill>
                  <a:srgbClr val="2D5193"/>
                </a:solidFill>
              </a:rPr>
              <a:t> en Perú</a:t>
            </a:r>
            <a:endParaRPr lang="es-ES" sz="1600" dirty="0">
              <a:solidFill>
                <a:srgbClr val="000000"/>
              </a:solidFill>
            </a:endParaRPr>
          </a:p>
          <a:p>
            <a:pPr marL="342900" lvl="0" indent="-3429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endParaRPr sz="1600" b="1" dirty="0">
              <a:solidFill>
                <a:srgbClr val="2D5193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600" b="1" dirty="0">
              <a:solidFill>
                <a:srgbClr val="2D5193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600" b="1" dirty="0">
              <a:solidFill>
                <a:srgbClr val="2D5193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600" dirty="0">
              <a:highlight>
                <a:schemeClr val="lt1"/>
              </a:highlight>
            </a:endParaRPr>
          </a:p>
          <a:p>
            <a:pPr marL="342900" lvl="0" indent="-241300" algn="l" rtl="0">
              <a:lnSpc>
                <a:spcPct val="18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attrocento Sans"/>
              <a:buNone/>
            </a:pPr>
            <a:endParaRPr sz="1600" b="1" dirty="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3429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6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600" dirty="0"/>
          </a:p>
        </p:txBody>
      </p:sp>
      <p:sp>
        <p:nvSpPr>
          <p:cNvPr id="184" name="Google Shape;184;p8"/>
          <p:cNvSpPr txBox="1"/>
          <p:nvPr/>
        </p:nvSpPr>
        <p:spPr>
          <a:xfrm>
            <a:off x="2436698" y="215054"/>
            <a:ext cx="9079375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</a:pPr>
            <a:r>
              <a:rPr lang="es-ES" sz="36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COLABORACIÓN ENTRE SOCIOS (1)</a:t>
            </a:r>
            <a:endParaRPr sz="14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86" name="Google Shape;18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74B3DE7-03A2-42B5-FB45-74B5A3555A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547" r="20046"/>
          <a:stretch>
            <a:fillRect/>
          </a:stretch>
        </p:blipFill>
        <p:spPr>
          <a:xfrm>
            <a:off x="8077991" y="2172410"/>
            <a:ext cx="3795401" cy="354259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CD1C757-2526-77EF-9A05-0493723D574D}"/>
              </a:ext>
            </a:extLst>
          </p:cNvPr>
          <p:cNvSpPr txBox="1"/>
          <p:nvPr/>
        </p:nvSpPr>
        <p:spPr>
          <a:xfrm>
            <a:off x="8883534" y="5715000"/>
            <a:ext cx="236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/>
              <a:t>Fuente: Luces Nuevas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"/>
          <p:cNvSpPr txBox="1">
            <a:spLocks noGrp="1"/>
          </p:cNvSpPr>
          <p:nvPr>
            <p:ph type="body" idx="1"/>
          </p:nvPr>
        </p:nvSpPr>
        <p:spPr>
          <a:xfrm>
            <a:off x="298240" y="1130725"/>
            <a:ext cx="7992056" cy="3362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/>
          </a:p>
        </p:txBody>
      </p:sp>
      <p:sp>
        <p:nvSpPr>
          <p:cNvPr id="192" name="Google Shape;192;p9"/>
          <p:cNvSpPr txBox="1"/>
          <p:nvPr/>
        </p:nvSpPr>
        <p:spPr>
          <a:xfrm>
            <a:off x="2436698" y="311390"/>
            <a:ext cx="9079375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</a:pPr>
            <a:r>
              <a:rPr lang="es-ES" sz="3600" b="0" i="0" u="none" strike="noStrike" cap="none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COLABORACIÓN ENTRE SOCIOS (2)</a:t>
            </a:r>
            <a:endParaRPr sz="1400" b="0" i="0" u="none" strike="noStrike" cap="none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93" name="Google Shape;193;p9"/>
          <p:cNvSpPr txBox="1"/>
          <p:nvPr/>
        </p:nvSpPr>
        <p:spPr>
          <a:xfrm>
            <a:off x="174298" y="1774492"/>
            <a:ext cx="7804931" cy="4615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AutoNum type="arabicPeriod" startAt="6"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Brasil (Waya-IIT- TTA),2023: </a:t>
            </a:r>
            <a:r>
              <a:rPr lang="es-ES" sz="1600" b="1" i="0" u="none" strike="noStrike" cap="none" dirty="0" err="1">
                <a:solidFill>
                  <a:srgbClr val="2D5193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Formulación</a:t>
            </a:r>
            <a:r>
              <a:rPr lang="es-ES" sz="1600" b="1" i="0" u="none" strike="noStrike" cap="none" dirty="0">
                <a:solidFill>
                  <a:srgbClr val="2D5193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del Plan Georreferenciado para facilitar el Acceso Universal a la </a:t>
            </a:r>
            <a:r>
              <a:rPr lang="es-ES" sz="1600" b="1" i="0" u="none" strike="noStrike" cap="none" dirty="0" err="1">
                <a:solidFill>
                  <a:srgbClr val="2D5193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Energía</a:t>
            </a:r>
            <a:r>
              <a:rPr lang="es-ES" sz="1600" b="1" i="0" u="none" strike="noStrike" cap="none" dirty="0">
                <a:solidFill>
                  <a:srgbClr val="2D5193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s-ES" sz="1600" b="1" i="0" u="none" strike="noStrike" cap="none" dirty="0" err="1">
                <a:solidFill>
                  <a:srgbClr val="2D5193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Eléctrica</a:t>
            </a:r>
            <a:r>
              <a:rPr lang="es-ES" sz="1600" b="1" i="0" u="none" strike="noStrike" cap="none" dirty="0">
                <a:solidFill>
                  <a:srgbClr val="2D5193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en Brasil</a:t>
            </a:r>
            <a:endParaRPr sz="1600" b="0" i="0" u="none" strike="noStrike" cap="none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342900" marR="0" lvl="0" indent="-3429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AutoNum type="arabicPeriod" startAt="6"/>
            </a:pPr>
            <a:r>
              <a:rPr lang="es-ES" sz="1600" b="0" i="0" u="none" strike="noStrike" cap="none" dirty="0" err="1">
                <a:solidFill>
                  <a:schemeClr val="dk1"/>
                </a:solidFill>
                <a:highlight>
                  <a:schemeClr val="lt1"/>
                </a:highlight>
                <a:latin typeface="Quattrocento Sans"/>
                <a:ea typeface="Quattrocento Sans"/>
                <a:cs typeface="Quattrocento Sans"/>
                <a:sym typeface="Quattrocento Sans"/>
              </a:rPr>
              <a:t>Suriname</a:t>
            </a:r>
            <a:r>
              <a:rPr lang="es-ES" sz="1600" b="0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Quattrocento Sans"/>
                <a:ea typeface="Quattrocento Sans"/>
                <a:cs typeface="Quattrocento Sans"/>
                <a:sym typeface="Quattrocento Sans"/>
              </a:rPr>
              <a:t> (TTA - Waya), 2023: </a:t>
            </a:r>
            <a:r>
              <a:rPr lang="es-ES" sz="1600" b="1" i="0" u="none" strike="noStrike" cap="none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  <a:ea typeface="Quattrocento Sans"/>
                <a:cs typeface="Quattrocento Sans"/>
                <a:sym typeface="Quattrocento Sans"/>
              </a:rPr>
              <a:t>Formulación del Plan de Electrificación Rural para </a:t>
            </a:r>
            <a:r>
              <a:rPr lang="es-ES" sz="1600" b="1" i="0" u="none" strike="noStrike" cap="none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  <a:ea typeface="Quattrocento Sans"/>
                <a:cs typeface="Quattrocento Sans"/>
                <a:sym typeface="Quattrocento Sans"/>
              </a:rPr>
              <a:t>Suriname</a:t>
            </a:r>
            <a:r>
              <a:rPr lang="es-ES" sz="1600" b="1" i="0" u="none" strike="noStrike" cap="none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  <a:ea typeface="Quattrocento Sans"/>
                <a:cs typeface="Quattrocento Sans"/>
                <a:sym typeface="Quattrocento Sans"/>
              </a:rPr>
              <a:t> para apoyar a alcanzar la meta de acceso universal a la energía 2030</a:t>
            </a:r>
          </a:p>
          <a:p>
            <a:pPr marL="342900" indent="-342900">
              <a:lnSpc>
                <a:spcPct val="166666"/>
              </a:lnSpc>
              <a:buClr>
                <a:schemeClr val="dk1"/>
              </a:buClr>
              <a:buSzPts val="1800"/>
              <a:buFont typeface="Quattrocento Sans"/>
              <a:buAutoNum type="arabicPeriod" startAt="6"/>
            </a:pPr>
            <a:r>
              <a:rPr lang="en-US" sz="1600" dirty="0" err="1">
                <a:latin typeface="Quattrocento Sans"/>
              </a:rPr>
              <a:t>Etiopia</a:t>
            </a:r>
            <a:r>
              <a:rPr lang="en-US" sz="1600" dirty="0">
                <a:latin typeface="Quattrocento Sans"/>
              </a:rPr>
              <a:t> (TTA – Alianza Shire), 2023-2024: </a:t>
            </a:r>
            <a:r>
              <a:rPr lang="en-U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Campo de </a:t>
            </a:r>
            <a:r>
              <a:rPr lang="en-U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refugiados</a:t>
            </a:r>
            <a:r>
              <a:rPr lang="en-U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n-U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en</a:t>
            </a:r>
            <a:r>
              <a:rPr lang="en-U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Kobe: </a:t>
            </a:r>
            <a:r>
              <a:rPr lang="en-U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minirred</a:t>
            </a:r>
            <a:r>
              <a:rPr lang="en-U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solar para 16 </a:t>
            </a:r>
            <a:r>
              <a:rPr lang="en-U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servicios</a:t>
            </a:r>
            <a:r>
              <a:rPr lang="en-U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n-U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comunitarios</a:t>
            </a:r>
            <a:r>
              <a:rPr lang="en-US" sz="1600" dirty="0">
                <a:latin typeface="Quattrocento Sans"/>
              </a:rPr>
              <a:t> </a:t>
            </a:r>
          </a:p>
          <a:p>
            <a:pPr marL="342900" indent="-342900">
              <a:lnSpc>
                <a:spcPct val="166666"/>
              </a:lnSpc>
              <a:buClr>
                <a:schemeClr val="dk1"/>
              </a:buClr>
              <a:buSzPts val="1800"/>
              <a:buFont typeface="Quattrocento Sans"/>
              <a:buAutoNum type="arabicPeriod" startAt="6"/>
            </a:pPr>
            <a:r>
              <a:rPr lang="en-US" sz="1600" dirty="0">
                <a:latin typeface="Quattrocento Sans"/>
              </a:rPr>
              <a:t>Fiji (TTA – Waya), 2023-2024: </a:t>
            </a:r>
            <a:r>
              <a:rPr lang="en-U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Mapeo</a:t>
            </a:r>
            <a:r>
              <a:rPr lang="en-U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n-U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Geoespacial</a:t>
            </a:r>
            <a:r>
              <a:rPr lang="en-U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de comunidades no </a:t>
            </a:r>
            <a:r>
              <a:rPr lang="en-U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interconectadas</a:t>
            </a:r>
            <a:r>
              <a:rPr lang="en-U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para el “Fiji Rural Electrification Fund (FREF)” </a:t>
            </a:r>
          </a:p>
          <a:p>
            <a:pPr marL="342900" indent="-342900">
              <a:lnSpc>
                <a:spcPct val="166666"/>
              </a:lnSpc>
              <a:buClr>
                <a:schemeClr val="dk1"/>
              </a:buClr>
              <a:buSzPts val="1800"/>
              <a:buFont typeface="Quattrocento Sans"/>
              <a:buAutoNum type="arabicPeriod" startAt="6"/>
            </a:pPr>
            <a:r>
              <a:rPr lang="en-US" sz="1600" dirty="0">
                <a:latin typeface="Quattrocento Sans"/>
                <a:sym typeface="Quattrocento Sans"/>
              </a:rPr>
              <a:t>Botswana (TTA – Waya),  2025 : </a:t>
            </a:r>
            <a:r>
              <a:rPr lang="en-U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  <a:sym typeface="Quattrocento Sans"/>
              </a:rPr>
              <a:t>Análisis</a:t>
            </a:r>
            <a:r>
              <a:rPr lang="en-U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  <a:sym typeface="Quattrocento Sans"/>
              </a:rPr>
              <a:t> de </a:t>
            </a:r>
            <a:r>
              <a:rPr lang="en-U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  <a:sym typeface="Quattrocento Sans"/>
              </a:rPr>
              <a:t>Electrificación</a:t>
            </a:r>
            <a:r>
              <a:rPr lang="en-U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  <a:sym typeface="Quattrocento Sans"/>
              </a:rPr>
              <a:t> Nacional</a:t>
            </a:r>
          </a:p>
          <a:p>
            <a:pPr marL="342900" indent="-342900">
              <a:lnSpc>
                <a:spcPct val="166666"/>
              </a:lnSpc>
              <a:buClr>
                <a:schemeClr val="dk1"/>
              </a:buClr>
              <a:buSzPts val="1800"/>
              <a:buFont typeface="Quattrocento Sans"/>
              <a:buAutoNum type="arabicPeriod" startAt="6"/>
            </a:pPr>
            <a:r>
              <a:rPr lang="es-ES" sz="1600" dirty="0">
                <a:latin typeface="Quattrocento Sans"/>
              </a:rPr>
              <a:t>Senegal (FICAI-</a:t>
            </a:r>
            <a:r>
              <a:rPr lang="es-ES" sz="1600" dirty="0" err="1">
                <a:latin typeface="Quattrocento Sans"/>
              </a:rPr>
              <a:t>EsF</a:t>
            </a:r>
            <a:r>
              <a:rPr lang="es-ES" sz="1600" dirty="0">
                <a:latin typeface="Quattrocento Sans"/>
              </a:rPr>
              <a:t>), 2025: 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Curso de capacitación teórico práctico en bombeo solar dirigido a estudiantes procedentes de Senegal.</a:t>
            </a:r>
            <a:endParaRPr sz="1600" b="1" dirty="0">
              <a:solidFill>
                <a:srgbClr val="2D5193"/>
              </a:solidFill>
              <a:highlight>
                <a:schemeClr val="lt1"/>
              </a:highlight>
              <a:latin typeface="Quattrocento Sans"/>
              <a:sym typeface="Quattrocento Sans"/>
            </a:endParaRPr>
          </a:p>
        </p:txBody>
      </p:sp>
      <p:pic>
        <p:nvPicPr>
          <p:cNvPr id="195" name="Google Shape;19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2139EA4-9CBF-66C1-6C7D-71C13A5F3A03}"/>
              </a:ext>
            </a:extLst>
          </p:cNvPr>
          <p:cNvSpPr txBox="1"/>
          <p:nvPr/>
        </p:nvSpPr>
        <p:spPr>
          <a:xfrm>
            <a:off x="9153873" y="5715000"/>
            <a:ext cx="236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/>
              <a:t>Fuente: Acciona.org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8AC8C78-4784-A727-04FC-777F298396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82" r="16113"/>
          <a:stretch>
            <a:fillRect/>
          </a:stretch>
        </p:blipFill>
        <p:spPr>
          <a:xfrm>
            <a:off x="8123539" y="1888935"/>
            <a:ext cx="3770221" cy="38260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C12BEB-BD08-6CD1-D9CD-2980EB8D9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Participación en encuentros y foros (1)</a:t>
            </a: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697BFE6E-B84B-2DC1-E3F0-0651A849DC44}"/>
              </a:ext>
            </a:extLst>
          </p:cNvPr>
          <p:cNvSpPr/>
          <p:nvPr/>
        </p:nvSpPr>
        <p:spPr>
          <a:xfrm>
            <a:off x="362464" y="1579288"/>
            <a:ext cx="7906046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2C2F6FE0-9C3A-F410-85E1-07148C668EBE}"/>
              </a:ext>
            </a:extLst>
          </p:cNvPr>
          <p:cNvSpPr txBox="1"/>
          <p:nvPr/>
        </p:nvSpPr>
        <p:spPr>
          <a:xfrm>
            <a:off x="591066" y="1652440"/>
            <a:ext cx="7448034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04E79"/>
                </a:solidFill>
              </a:defRPr>
            </a:pPr>
            <a:r>
              <a:rPr dirty="0"/>
              <a:t>II </a:t>
            </a:r>
            <a:r>
              <a:rPr dirty="0" err="1"/>
              <a:t>Conferencia</a:t>
            </a:r>
            <a:r>
              <a:rPr dirty="0"/>
              <a:t> Internacional ARIAE–RELOP</a:t>
            </a:r>
          </a:p>
          <a:p>
            <a:pPr>
              <a:defRPr sz="1200">
                <a:solidFill>
                  <a:srgbClr val="373737"/>
                </a:solidFill>
              </a:defRPr>
            </a:pPr>
            <a:r>
              <a:rPr dirty="0"/>
              <a:t>Presentación de </a:t>
            </a:r>
            <a:r>
              <a:rPr dirty="0" err="1"/>
              <a:t>resultados</a:t>
            </a:r>
            <a:r>
              <a:rPr dirty="0"/>
              <a:t> </a:t>
            </a:r>
            <a:r>
              <a:rPr dirty="0" err="1"/>
              <a:t>preliminares</a:t>
            </a:r>
            <a:r>
              <a:rPr dirty="0"/>
              <a:t> </a:t>
            </a:r>
            <a:r>
              <a:rPr lang="es-ES" dirty="0"/>
              <a:t>del informe: </a:t>
            </a:r>
            <a:r>
              <a:rPr lang="es-ES" sz="1200" dirty="0">
                <a:solidFill>
                  <a:srgbClr val="373737"/>
                </a:solidFill>
              </a:rPr>
              <a:t>“Cerrando la brecha energética en Iberoamérica: electrificación aislada de la última milla y cocinado limpio universal”</a:t>
            </a:r>
          </a:p>
          <a:p>
            <a:pPr>
              <a:defRPr sz="1200">
                <a:solidFill>
                  <a:srgbClr val="373737"/>
                </a:solidFill>
              </a:defRPr>
            </a:pPr>
            <a:r>
              <a:rPr dirty="0"/>
              <a:t>Madrid · Mayo 2026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71B8466-6918-8CD8-D8E6-640CD3314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0719" y="1280160"/>
            <a:ext cx="2857647" cy="169553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4B494EB-8ABB-4F04-EF6A-BD3797FE4C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78" b="11734"/>
          <a:stretch>
            <a:fillRect/>
          </a:stretch>
        </p:blipFill>
        <p:spPr>
          <a:xfrm>
            <a:off x="362465" y="2975697"/>
            <a:ext cx="2135806" cy="1823721"/>
          </a:xfrm>
          <a:prstGeom prst="rect">
            <a:avLst/>
          </a:prstGeom>
        </p:spPr>
      </p:pic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143E8DBE-2CF1-61DD-7A82-81DD5C0BDAA6}"/>
              </a:ext>
            </a:extLst>
          </p:cNvPr>
          <p:cNvSpPr/>
          <p:nvPr/>
        </p:nvSpPr>
        <p:spPr>
          <a:xfrm>
            <a:off x="2896897" y="3268304"/>
            <a:ext cx="8932638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274F7394-FEF0-7884-3EF6-6633EE8D70B3}"/>
              </a:ext>
            </a:extLst>
          </p:cNvPr>
          <p:cNvSpPr txBox="1"/>
          <p:nvPr/>
        </p:nvSpPr>
        <p:spPr>
          <a:xfrm>
            <a:off x="3125498" y="3341456"/>
            <a:ext cx="8704038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04E79"/>
                </a:solidFill>
              </a:defRPr>
            </a:pPr>
            <a:r>
              <a:rPr dirty="0"/>
              <a:t>Foro Virtual CECACIER</a:t>
            </a:r>
            <a:r>
              <a:rPr lang="es-ES" dirty="0"/>
              <a:t> </a:t>
            </a:r>
            <a:r>
              <a:rPr lang="es-ES" sz="1600" dirty="0"/>
              <a:t>(</a:t>
            </a:r>
            <a:r>
              <a:rPr lang="es-ES" sz="1600" dirty="0">
                <a:solidFill>
                  <a:srgbClr val="004E79"/>
                </a:solidFill>
              </a:rPr>
              <a:t>Comité Regional de la CIER para Centroamérica y Caribe)</a:t>
            </a:r>
            <a:endParaRPr sz="1600" dirty="0">
              <a:solidFill>
                <a:srgbClr val="004E79"/>
              </a:solidFill>
            </a:endParaRPr>
          </a:p>
          <a:p>
            <a:pPr>
              <a:defRPr sz="1200">
                <a:solidFill>
                  <a:srgbClr val="373737"/>
                </a:solidFill>
              </a:defRPr>
            </a:pPr>
            <a:r>
              <a:rPr dirty="0" err="1"/>
              <a:t>Participación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el</a:t>
            </a:r>
            <a:r>
              <a:rPr dirty="0"/>
              <a:t> </a:t>
            </a:r>
            <a:r>
              <a:rPr dirty="0" err="1"/>
              <a:t>foro</a:t>
            </a:r>
            <a:r>
              <a:rPr lang="es-ES" dirty="0"/>
              <a:t>: </a:t>
            </a:r>
            <a:r>
              <a:rPr lang="es-ES" sz="1200" dirty="0">
                <a:solidFill>
                  <a:schemeClr val="dk1"/>
                </a:solidFill>
                <a:latin typeface="Quattrocento Sans"/>
              </a:rPr>
              <a:t>“</a:t>
            </a:r>
            <a:r>
              <a:rPr lang="es-ES" sz="1200" dirty="0">
                <a:solidFill>
                  <a:srgbClr val="373737"/>
                </a:solidFill>
              </a:rPr>
              <a:t>Generación distribuida en la transición energética: operación, planificación y soluciones para ampliar el acceso a la energía”.</a:t>
            </a:r>
            <a:br>
              <a:rPr sz="1200" dirty="0">
                <a:solidFill>
                  <a:srgbClr val="373737"/>
                </a:solidFill>
              </a:rPr>
            </a:br>
            <a:r>
              <a:rPr sz="1200" dirty="0">
                <a:solidFill>
                  <a:srgbClr val="373737"/>
                </a:solidFill>
              </a:rPr>
              <a:t>Virtual · Mayo 2026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A4D5996-A086-7B15-3AC2-52A3E3EADB9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05" t="16975" r="29356"/>
          <a:stretch>
            <a:fillRect/>
          </a:stretch>
        </p:blipFill>
        <p:spPr>
          <a:xfrm>
            <a:off x="8499761" y="4730071"/>
            <a:ext cx="2878605" cy="1695537"/>
          </a:xfrm>
          <a:prstGeom prst="rect">
            <a:avLst/>
          </a:prstGeom>
        </p:spPr>
      </p:pic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BBD53828-454C-38FB-A4B0-EC545BDB477E}"/>
              </a:ext>
            </a:extLst>
          </p:cNvPr>
          <p:cNvSpPr/>
          <p:nvPr/>
        </p:nvSpPr>
        <p:spPr>
          <a:xfrm>
            <a:off x="362465" y="5025567"/>
            <a:ext cx="7906046" cy="1277273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2E5ED5B7-D994-0B58-5932-ADEE8C39A613}"/>
              </a:ext>
            </a:extLst>
          </p:cNvPr>
          <p:cNvSpPr txBox="1"/>
          <p:nvPr/>
        </p:nvSpPr>
        <p:spPr>
          <a:xfrm>
            <a:off x="591066" y="5098547"/>
            <a:ext cx="7677445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04E79"/>
                </a:solidFill>
              </a:defRPr>
            </a:pPr>
            <a:r>
              <a:rPr lang="es-ES" dirty="0"/>
              <a:t>Foro empresarial ARIAE 2025</a:t>
            </a:r>
            <a:endParaRPr dirty="0"/>
          </a:p>
          <a:p>
            <a:pPr>
              <a:defRPr sz="1200">
                <a:solidFill>
                  <a:srgbClr val="373737"/>
                </a:solidFill>
              </a:defRPr>
            </a:pPr>
            <a:r>
              <a:rPr lang="es-ES" sz="1200" dirty="0">
                <a:solidFill>
                  <a:srgbClr val="373737"/>
                </a:solidFill>
              </a:rPr>
              <a:t>Intervención en la mesa redonda “Tecnologías emergentes en los mercados eléctricos” y presentación de la conferencia de clausura: “Experiencias exitosas de incidencia regulatoria en la electrificación rural: sistemas solares fotovoltaicos y microrredes”.</a:t>
            </a:r>
          </a:p>
          <a:p>
            <a:pPr>
              <a:defRPr sz="1200">
                <a:solidFill>
                  <a:srgbClr val="373737"/>
                </a:solidFill>
              </a:defRPr>
            </a:pPr>
            <a:r>
              <a:rPr lang="es-ES" sz="1200" dirty="0">
                <a:solidFill>
                  <a:srgbClr val="373737"/>
                </a:solidFill>
              </a:rPr>
              <a:t>Costa Rica · Mayo 2025</a:t>
            </a:r>
          </a:p>
        </p:txBody>
      </p:sp>
      <p:pic>
        <p:nvPicPr>
          <p:cNvPr id="16" name="Google Shape;202;g2f69b6e9718_0_0">
            <a:extLst>
              <a:ext uri="{FF2B5EF4-FFF2-40B4-BE49-F238E27FC236}">
                <a16:creationId xmlns:a16="http://schemas.microsoft.com/office/drawing/2014/main" id="{7C79AC24-A15D-C3E0-621A-2C4FCE706BD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649" y="147848"/>
            <a:ext cx="2001899" cy="561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4950039"/>
      </p:ext>
    </p:extLst>
  </p:cSld>
  <p:clrMapOvr>
    <a:masterClrMapping/>
  </p:clrMapOvr>
</p:sld>
</file>

<file path=ppt/theme/theme1.xml><?xml version="1.0" encoding="utf-8"?>
<a:theme xmlns:a="http://schemas.openxmlformats.org/drawingml/2006/main" name="Acción de equilibrar">
  <a:themeElements>
    <a:clrScheme name="Personalizado 2">
      <a:dk1>
        <a:srgbClr val="000000"/>
      </a:dk1>
      <a:lt1>
        <a:srgbClr val="FFFFFF"/>
      </a:lt1>
      <a:dk2>
        <a:srgbClr val="187097"/>
      </a:dk2>
      <a:lt2>
        <a:srgbClr val="62C382"/>
      </a:lt2>
      <a:accent1>
        <a:srgbClr val="249A1D"/>
      </a:accent1>
      <a:accent2>
        <a:srgbClr val="62C382"/>
      </a:accent2>
      <a:accent3>
        <a:srgbClr val="F26017"/>
      </a:accent3>
      <a:accent4>
        <a:srgbClr val="904F90"/>
      </a:accent4>
      <a:accent5>
        <a:srgbClr val="3A2A4B"/>
      </a:accent5>
      <a:accent6>
        <a:srgbClr val="187097"/>
      </a:accent6>
      <a:hlink>
        <a:srgbClr val="25A4CF"/>
      </a:hlink>
      <a:folHlink>
        <a:srgbClr val="F4784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bcd2701c-aa9b-4d12-ba20-f3e3b83070c1}" enabled="0" method="" siteId="{bcd2701c-aa9b-4d12-ba20-f3e3b83070c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5194</TotalTime>
  <Words>1601</Words>
  <Application>Microsoft Office PowerPoint</Application>
  <PresentationFormat>Panorámica</PresentationFormat>
  <Paragraphs>141</Paragraphs>
  <Slides>15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Trebuchet MS</vt:lpstr>
      <vt:lpstr>Calibri</vt:lpstr>
      <vt:lpstr>Google Sans</vt:lpstr>
      <vt:lpstr>Quattrocento Sans</vt:lpstr>
      <vt:lpstr>Avenir</vt:lpstr>
      <vt:lpstr>Arial</vt:lpstr>
      <vt:lpstr>Noto Sans Symbols</vt:lpstr>
      <vt:lpstr>Acción de equilibrar</vt:lpstr>
      <vt:lpstr>MESA DE ACCESO UNIVERSAL A LA ENERGÍA (MAUE)</vt:lpstr>
      <vt:lpstr>NUESTRA RAZÓN DE SER</vt:lpstr>
      <vt:lpstr>MAUE</vt:lpstr>
      <vt:lpstr>NUESTRA VISIÓN</vt:lpstr>
      <vt:lpstr>NUESTROS FINES</vt:lpstr>
      <vt:lpstr>Presentación de PowerPoint</vt:lpstr>
      <vt:lpstr>Presentación de PowerPoint</vt:lpstr>
      <vt:lpstr>Presentación de PowerPoint</vt:lpstr>
      <vt:lpstr>Participación en encuentros y foros (1)</vt:lpstr>
      <vt:lpstr>Participación en encuentros y foros (2)</vt:lpstr>
      <vt:lpstr>Participación en encuentros y foros (3)</vt:lpstr>
      <vt:lpstr>Participación en encuentros y foros (4)</vt:lpstr>
      <vt:lpstr>Presentación de PowerPoint</vt:lpstr>
      <vt:lpstr>¿Por qué ser socio de MAUE?</vt:lpstr>
      <vt:lpstr>MAUE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cmedina</dc:creator>
  <cp:lastModifiedBy>Cristina Velasco Ruiz</cp:lastModifiedBy>
  <cp:revision>1</cp:revision>
  <dcterms:created xsi:type="dcterms:W3CDTF">2023-05-19T09:13:55Z</dcterms:created>
  <dcterms:modified xsi:type="dcterms:W3CDTF">2026-07-27T12:30:41Z</dcterms:modified>
</cp:coreProperties>
</file>